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2" r:id="rId3"/>
    <p:sldMasterId id="2147483703" r:id="rId4"/>
    <p:sldMasterId id="214748370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6858000" cx="12192000"/>
  <p:notesSz cx="6858000" cy="9144000"/>
  <p:embeddedFontLst>
    <p:embeddedFont>
      <p:font typeface="Helvetica Neue"/>
      <p:regular r:id="rId25"/>
      <p:bold r:id="rId26"/>
      <p:italic r:id="rId27"/>
      <p:boldItalic r:id="rId28"/>
    </p:embeddedFont>
    <p:embeddedFont>
      <p:font typeface="Arial Black"/>
      <p:regular r:id="rId29"/>
    </p:embeddedFont>
    <p:embeddedFont>
      <p:font typeface="Century Gothic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font" Target="fonts/ArialBlack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enturyGothic-bold.fntdata"/><Relationship Id="rId30" Type="http://schemas.openxmlformats.org/officeDocument/2006/relationships/font" Target="fonts/CenturyGothic-regular.fntdata"/><Relationship Id="rId11" Type="http://schemas.openxmlformats.org/officeDocument/2006/relationships/slide" Target="slides/slide5.xml"/><Relationship Id="rId33" Type="http://schemas.openxmlformats.org/officeDocument/2006/relationships/font" Target="fonts/CenturyGothic-boldItalic.fntdata"/><Relationship Id="rId10" Type="http://schemas.openxmlformats.org/officeDocument/2006/relationships/slide" Target="slides/slide4.xml"/><Relationship Id="rId32" Type="http://schemas.openxmlformats.org/officeDocument/2006/relationships/font" Target="fonts/CenturyGothic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3.png>
</file>

<file path=ppt/media/image14.gif>
</file>

<file path=ppt/media/image16.jpg>
</file>

<file path=ppt/media/image18.jp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jpg>
</file>

<file path=ppt/media/image29.jp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80beb324d7_5_1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0" name="Google Shape;560;g380beb324d7_5_1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561" name="Google Shape;561;g380beb324d7_5_1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7a05734410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g37a05734410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80beb324d7_7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4" name="Google Shape;614;g380beb324d7_7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5" name="Google Shape;615;g380beb324d7_7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6627f2d74d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8" name="Google Shape;628;g36627f2d74d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29" name="Google Shape;629;g36627f2d74d_0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7a05734410_0_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g37a05734410_0_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80beb324d7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8" name="Google Shape;668;g380beb324d7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79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9" name="Google Shape;669;g380beb324d7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37a05734410_0_1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g37a05734410_0_1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3" name="Google Shape;76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8088a3730c_0_2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7" name="Google Shape;777;g38088a3730c_0_2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g38088a3730c_0_2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80beb324d7_1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380beb324d7_1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 b="0"/>
          </a:p>
        </p:txBody>
      </p:sp>
      <p:sp>
        <p:nvSpPr>
          <p:cNvPr id="353" name="Google Shape;353;g380beb324d7_1_18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7a05734410_0_1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37a05734410_0_1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8088a3730c_0_2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g38088a3730c_0_2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g38088a3730c_0_2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7a05734410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g37a05734410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80beb324d7_3_1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2" name="Google Shape;522;g380beb324d7_3_1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523" name="Google Shape;523;g380beb324d7_3_1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7a05734410_0_6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1" name="Google Shape;541;g37a05734410_0_6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g37a05734410_0_6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jpg"/><Relationship Id="rId3" Type="http://schemas.openxmlformats.org/officeDocument/2006/relationships/image" Target="../media/image2.png"/><Relationship Id="rId4" Type="http://schemas.openxmlformats.org/officeDocument/2006/relationships/image" Target="../media/image20.png"/><Relationship Id="rId5" Type="http://schemas.openxmlformats.org/officeDocument/2006/relationships/image" Target="../media/image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4.gif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gif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jpg"/><Relationship Id="rId3" Type="http://schemas.openxmlformats.org/officeDocument/2006/relationships/image" Target="../media/image2.png"/><Relationship Id="rId4" Type="http://schemas.openxmlformats.org/officeDocument/2006/relationships/image" Target="../media/image20.png"/><Relationship Id="rId5" Type="http://schemas.openxmlformats.org/officeDocument/2006/relationships/image" Target="../media/image9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4.gif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gif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ítulo">
  <p:cSld name="1_Título">
    <p:bg>
      <p:bgPr>
        <a:solidFill>
          <a:srgbClr val="222A35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603248" y="1570524"/>
            <a:ext cx="103239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600671" y="3894623"/>
            <a:ext cx="10985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7" name="Google Shape;57;p13"/>
          <p:cNvSpPr/>
          <p:nvPr/>
        </p:nvSpPr>
        <p:spPr>
          <a:xfrm>
            <a:off x="600672" y="6134985"/>
            <a:ext cx="10943620" cy="165000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7896225" y="0"/>
            <a:ext cx="4295700" cy="6854400"/>
          </a:xfrm>
          <a:prstGeom prst="rect">
            <a:avLst/>
          </a:prstGeom>
          <a:solidFill>
            <a:srgbClr val="38761D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9389749" y="6489357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7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7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8039100" y="627348"/>
            <a:ext cx="4139542" cy="623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Diapositiva de título">
  <p:cSld name="3_Diapositiva de título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381000" y="171450"/>
            <a:ext cx="7296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 1">
  <p:cSld name="4_Diapositiva de título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entury Gothic"/>
              <a:buNone/>
              <a:defRPr b="1" i="1" sz="16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81000" y="171450"/>
            <a:ext cx="7296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Diapositiva de título">
  <p:cSld name="4_Diapositiva de título 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i="1" sz="1600">
                <a:solidFill>
                  <a:srgbClr val="50505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81000" y="171450"/>
            <a:ext cx="72960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800"/>
              <a:buNone/>
              <a:defRPr b="0" i="0" sz="11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○"/>
              <a:defRPr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/>
            </a:lvl3pPr>
            <a:lvl4pPr indent="-3492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ítulo">
  <p:cSld name="1_Título">
    <p:bg>
      <p:bgPr>
        <a:solidFill>
          <a:srgbClr val="222A35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603248" y="1570524"/>
            <a:ext cx="10323832" cy="23241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600671" y="3894623"/>
            <a:ext cx="10985501" cy="952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9"/>
          <p:cNvSpPr/>
          <p:nvPr/>
        </p:nvSpPr>
        <p:spPr>
          <a:xfrm>
            <a:off x="600672" y="6134985"/>
            <a:ext cx="10928298" cy="164978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/>
          <p:nvPr/>
        </p:nvSpPr>
        <p:spPr>
          <a:xfrm>
            <a:off x="7896225" y="0"/>
            <a:ext cx="4295774" cy="6854482"/>
          </a:xfrm>
          <a:prstGeom prst="rect">
            <a:avLst/>
          </a:prstGeom>
          <a:solidFill>
            <a:srgbClr val="38761D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0"/>
          <p:cNvSpPr txBox="1"/>
          <p:nvPr/>
        </p:nvSpPr>
        <p:spPr>
          <a:xfrm>
            <a:off x="9389749" y="648935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0" i="0" lang="es-ES" sz="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8039100" y="627348"/>
            <a:ext cx="4139542" cy="623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Diapositiva de título">
  <p:cSld name="3_Diapositiva de título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Diapositiva de título">
  <p:cSld name="4_Diapositiva de título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bujo de un edificio&#10;&#10;Descripción generada automáticamente con confianza media" id="100" name="Google Shape;100;p22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244570" y="-28575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2"/>
          <p:cNvSpPr txBox="1"/>
          <p:nvPr>
            <p:ph type="title"/>
          </p:nvPr>
        </p:nvSpPr>
        <p:spPr>
          <a:xfrm>
            <a:off x="380999" y="471374"/>
            <a:ext cx="11558133" cy="662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i="1" sz="1600">
                <a:solidFill>
                  <a:srgbClr val="50505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2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0" i="0" sz="10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descr="Logotipo&#10;&#10;Descripción generada automáticamente" id="103" name="Google Shape;10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17782" y="117021"/>
            <a:ext cx="1229648" cy="337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 1">
  <p:cSld name="4_Diapositiva de título 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entury Gothic"/>
              <a:buNone/>
              <a:defRPr b="1" i="1" sz="16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3"/>
          <p:cNvSpPr txBox="1"/>
          <p:nvPr>
            <p:ph idx="1" type="body"/>
          </p:nvPr>
        </p:nvSpPr>
        <p:spPr>
          <a:xfrm>
            <a:off x="381000" y="171450"/>
            <a:ext cx="7296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10" name="Google Shape;110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>
  <p:cSld name="Título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borrosa de una persona&#10;&#10;Descripción generada automáticamente con confianza baja" id="114" name="Google Shape;114;p25"/>
          <p:cNvPicPr preferRelativeResize="0"/>
          <p:nvPr/>
        </p:nvPicPr>
        <p:blipFill rotWithShape="1">
          <a:blip r:embed="rId2">
            <a:alphaModFix/>
          </a:blip>
          <a:srcRect b="0" l="3542" r="0" t="0"/>
          <a:stretch/>
        </p:blipFill>
        <p:spPr>
          <a:xfrm>
            <a:off x="-2579" y="-18184"/>
            <a:ext cx="12192000" cy="689436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5"/>
          <p:cNvSpPr txBox="1"/>
          <p:nvPr/>
        </p:nvSpPr>
        <p:spPr>
          <a:xfrm>
            <a:off x="0" y="-19915"/>
            <a:ext cx="12192000" cy="6894368"/>
          </a:xfrm>
          <a:prstGeom prst="rect">
            <a:avLst/>
          </a:prstGeom>
          <a:solidFill>
            <a:srgbClr val="222A35">
              <a:alpha val="1647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bujo de un edificio&#10;&#10;Descripción generada automáticamente con confianza media" id="116" name="Google Shape;116;p25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>
            <a:off x="3833631" y="699621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5"/>
          <p:cNvSpPr txBox="1"/>
          <p:nvPr>
            <p:ph type="title"/>
          </p:nvPr>
        </p:nvSpPr>
        <p:spPr>
          <a:xfrm>
            <a:off x="603248" y="1570524"/>
            <a:ext cx="10323832" cy="23241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5"/>
          <p:cNvSpPr txBox="1"/>
          <p:nvPr>
            <p:ph idx="1" type="body"/>
          </p:nvPr>
        </p:nvSpPr>
        <p:spPr>
          <a:xfrm>
            <a:off x="600671" y="3894623"/>
            <a:ext cx="10985501" cy="952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19" name="Google Shape;119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94605" y="5331010"/>
            <a:ext cx="1570302" cy="71377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5"/>
          <p:cNvSpPr/>
          <p:nvPr/>
        </p:nvSpPr>
        <p:spPr>
          <a:xfrm>
            <a:off x="600672" y="6134985"/>
            <a:ext cx="10928298" cy="164978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exto&#10;&#10;Descripción generada automáticamente con confianza media" id="121" name="Google Shape;121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00463" y="293147"/>
            <a:ext cx="2886572" cy="793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1" name="Google Shape;131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4" name="Google Shape;144;p2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2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6" name="Google Shape;146;p2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>
  <p:cSld name="En blanco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/>
          <p:nvPr>
            <p:ph idx="12" type="sldNum"/>
          </p:nvPr>
        </p:nvSpPr>
        <p:spPr>
          <a:xfrm>
            <a:off x="9389749" y="648935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57" name="Google Shape;157;p31"/>
          <p:cNvSpPr txBox="1"/>
          <p:nvPr>
            <p:ph idx="1" type="body"/>
          </p:nvPr>
        </p:nvSpPr>
        <p:spPr>
          <a:xfrm>
            <a:off x="278379" y="597794"/>
            <a:ext cx="11599556" cy="8130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05050"/>
              </a:buClr>
              <a:buSzPts val="2000"/>
              <a:buNone/>
              <a:defRPr b="1" i="0" sz="20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8" name="Google Shape;158;p31"/>
          <p:cNvSpPr txBox="1"/>
          <p:nvPr>
            <p:ph type="title"/>
          </p:nvPr>
        </p:nvSpPr>
        <p:spPr>
          <a:xfrm>
            <a:off x="278379" y="221802"/>
            <a:ext cx="9684771" cy="2918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69696"/>
              </a:buClr>
              <a:buSzPts val="1200"/>
              <a:buFont typeface="Century Gothic"/>
              <a:buNone/>
              <a:defRPr b="0" i="0" sz="1200" u="none" cap="none" strike="noStrike">
                <a:solidFill>
                  <a:srgbClr val="96969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Logotipo&#10;&#10;Descripción generada automáticamente" id="159" name="Google Shape;15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19446" y="70363"/>
            <a:ext cx="2010532" cy="551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63" name="Google Shape;163;p3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64" name="Google Shape;164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71" name="Google Shape;171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bujo de un edificio&#10;&#10;Descripción generada automáticamente con confianza media" id="187" name="Google Shape;187;p36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244570" y="-28575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6"/>
          <p:cNvSpPr txBox="1"/>
          <p:nvPr>
            <p:ph type="title"/>
          </p:nvPr>
        </p:nvSpPr>
        <p:spPr>
          <a:xfrm>
            <a:off x="380999" y="471374"/>
            <a:ext cx="9606845" cy="662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Logotipo&#10;&#10;Descripción generada automáticamente" id="189" name="Google Shape;18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87844" y="309903"/>
            <a:ext cx="1932013" cy="49178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6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Diapositiva de título">
  <p:cSld name="2_Diapositiva de título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tipo&#10;&#10;Descripción generada automáticamente" id="192" name="Google Shape;192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87844" y="136167"/>
            <a:ext cx="1932013" cy="491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ítulo">
  <p:cSld name="1_Título">
    <p:bg>
      <p:bgPr>
        <a:solidFill>
          <a:srgbClr val="222A35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9"/>
          <p:cNvSpPr txBox="1"/>
          <p:nvPr>
            <p:ph type="title"/>
          </p:nvPr>
        </p:nvSpPr>
        <p:spPr>
          <a:xfrm>
            <a:off x="603248" y="1570524"/>
            <a:ext cx="10323832" cy="23241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9"/>
          <p:cNvSpPr txBox="1"/>
          <p:nvPr>
            <p:ph idx="1" type="body"/>
          </p:nvPr>
        </p:nvSpPr>
        <p:spPr>
          <a:xfrm>
            <a:off x="600671" y="3894623"/>
            <a:ext cx="10985501" cy="952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3" name="Google Shape;213;p39"/>
          <p:cNvSpPr/>
          <p:nvPr/>
        </p:nvSpPr>
        <p:spPr>
          <a:xfrm>
            <a:off x="600672" y="6134985"/>
            <a:ext cx="10928298" cy="164978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0"/>
          <p:cNvSpPr/>
          <p:nvPr/>
        </p:nvSpPr>
        <p:spPr>
          <a:xfrm>
            <a:off x="7896225" y="0"/>
            <a:ext cx="4295774" cy="6854482"/>
          </a:xfrm>
          <a:prstGeom prst="rect">
            <a:avLst/>
          </a:prstGeom>
          <a:solidFill>
            <a:srgbClr val="38761D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40"/>
          <p:cNvSpPr txBox="1"/>
          <p:nvPr/>
        </p:nvSpPr>
        <p:spPr>
          <a:xfrm>
            <a:off x="9389749" y="648935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0" i="0" lang="es-ES" sz="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17" name="Google Shape;217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8039100" y="627348"/>
            <a:ext cx="4139542" cy="623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Diapositiva de título">
  <p:cSld name="3_Diapositiva de título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41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 1">
  <p:cSld name="4_Diapositiva de título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2"/>
          <p:cNvSpPr txBox="1"/>
          <p:nvPr>
            <p:ph type="title"/>
          </p:nvPr>
        </p:nvSpPr>
        <p:spPr>
          <a:xfrm>
            <a:off x="380999" y="471374"/>
            <a:ext cx="11558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entury Gothic"/>
              <a:buNone/>
              <a:defRPr b="1" i="1" sz="16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42"/>
          <p:cNvSpPr txBox="1"/>
          <p:nvPr>
            <p:ph idx="1" type="body"/>
          </p:nvPr>
        </p:nvSpPr>
        <p:spPr>
          <a:xfrm>
            <a:off x="381000" y="171450"/>
            <a:ext cx="7296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Diapositiva de título">
  <p:cSld name="4_Diapositiva de título 2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bujo de un edificio&#10;&#10;Descripción generada automáticamente con confianza media" id="225" name="Google Shape;225;p43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244570" y="-28575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3"/>
          <p:cNvSpPr txBox="1"/>
          <p:nvPr>
            <p:ph type="title"/>
          </p:nvPr>
        </p:nvSpPr>
        <p:spPr>
          <a:xfrm>
            <a:off x="380999" y="471374"/>
            <a:ext cx="11558133" cy="662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i="1" sz="1600">
                <a:solidFill>
                  <a:srgbClr val="50505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43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0" i="0" sz="10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pic>
        <p:nvPicPr>
          <p:cNvPr descr="Logotipo&#10;&#10;Descripción generada automáticamente" id="228" name="Google Shape;22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17782" y="117021"/>
            <a:ext cx="1229648" cy="337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4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2" name="Google Shape;232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>
  <p:cSld name="Título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borrosa de una persona&#10;&#10;Descripción generada automáticamente con confianza baja" id="236" name="Google Shape;236;p45"/>
          <p:cNvPicPr preferRelativeResize="0"/>
          <p:nvPr/>
        </p:nvPicPr>
        <p:blipFill rotWithShape="1">
          <a:blip r:embed="rId2">
            <a:alphaModFix/>
          </a:blip>
          <a:srcRect b="0" l="3542" r="0" t="0"/>
          <a:stretch/>
        </p:blipFill>
        <p:spPr>
          <a:xfrm>
            <a:off x="-2579" y="-18184"/>
            <a:ext cx="12192000" cy="6894368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5"/>
          <p:cNvSpPr txBox="1"/>
          <p:nvPr/>
        </p:nvSpPr>
        <p:spPr>
          <a:xfrm>
            <a:off x="0" y="-19915"/>
            <a:ext cx="12192000" cy="6894368"/>
          </a:xfrm>
          <a:prstGeom prst="rect">
            <a:avLst/>
          </a:prstGeom>
          <a:solidFill>
            <a:srgbClr val="222A35">
              <a:alpha val="1647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bujo de un edificio&#10;&#10;Descripción generada automáticamente con confianza media" id="238" name="Google Shape;238;p45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>
            <a:off x="3833631" y="699621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5"/>
          <p:cNvSpPr txBox="1"/>
          <p:nvPr>
            <p:ph type="title"/>
          </p:nvPr>
        </p:nvSpPr>
        <p:spPr>
          <a:xfrm>
            <a:off x="603248" y="1570524"/>
            <a:ext cx="10323832" cy="23241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45"/>
          <p:cNvSpPr txBox="1"/>
          <p:nvPr>
            <p:ph idx="1" type="body"/>
          </p:nvPr>
        </p:nvSpPr>
        <p:spPr>
          <a:xfrm>
            <a:off x="600671" y="3894623"/>
            <a:ext cx="10985501" cy="952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  <a:defRPr b="1" sz="275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0"/>
              <a:buNone/>
              <a:defRPr b="1" sz="275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41" name="Google Shape;241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94605" y="5331010"/>
            <a:ext cx="1570302" cy="713773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5"/>
          <p:cNvSpPr/>
          <p:nvPr/>
        </p:nvSpPr>
        <p:spPr>
          <a:xfrm>
            <a:off x="600672" y="6134985"/>
            <a:ext cx="10928298" cy="164978"/>
          </a:xfrm>
          <a:custGeom>
            <a:rect b="b" l="l" r="r" t="t"/>
            <a:pathLst>
              <a:path extrusionOk="0" h="120000" w="18470245">
                <a:moveTo>
                  <a:pt x="18469845" y="0"/>
                </a:moveTo>
                <a:lnTo>
                  <a:pt x="0" y="0"/>
                </a:lnTo>
              </a:path>
            </a:pathLst>
          </a:custGeom>
          <a:noFill/>
          <a:ln cap="flat" cmpd="sng" w="523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exto&#10;&#10;Descripción generada automáticamente con confianza media" id="243" name="Google Shape;243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00463" y="293147"/>
            <a:ext cx="2886572" cy="793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4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7" name="Google Shape;247;p4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4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4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4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53" name="Google Shape;253;p4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4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4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9" name="Google Shape;259;p4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0" name="Google Shape;260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4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66" name="Google Shape;266;p4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7" name="Google Shape;267;p4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68" name="Google Shape;268;p4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9" name="Google Shape;269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5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5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5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>
  <p:cSld name="En blanco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1"/>
          <p:cNvSpPr txBox="1"/>
          <p:nvPr>
            <p:ph idx="12" type="sldNum"/>
          </p:nvPr>
        </p:nvSpPr>
        <p:spPr>
          <a:xfrm>
            <a:off x="9389749" y="648935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279" name="Google Shape;279;p51"/>
          <p:cNvSpPr txBox="1"/>
          <p:nvPr>
            <p:ph idx="1" type="body"/>
          </p:nvPr>
        </p:nvSpPr>
        <p:spPr>
          <a:xfrm>
            <a:off x="278379" y="597794"/>
            <a:ext cx="11599556" cy="8130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05050"/>
              </a:buClr>
              <a:buSzPts val="2000"/>
              <a:buNone/>
              <a:defRPr b="1" i="0" sz="20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80" name="Google Shape;280;p51"/>
          <p:cNvSpPr txBox="1"/>
          <p:nvPr>
            <p:ph type="title"/>
          </p:nvPr>
        </p:nvSpPr>
        <p:spPr>
          <a:xfrm>
            <a:off x="278379" y="221802"/>
            <a:ext cx="9684771" cy="2918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69696"/>
              </a:buClr>
              <a:buSzPts val="1200"/>
              <a:buFont typeface="Century Gothic"/>
              <a:buNone/>
              <a:defRPr b="0" i="0" sz="1200" u="none" cap="none" strike="noStrike">
                <a:solidFill>
                  <a:srgbClr val="96969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Logotipo&#10;&#10;Descripción generada automáticamente" id="281" name="Google Shape;281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19446" y="70363"/>
            <a:ext cx="2010532" cy="551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5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85" name="Google Shape;285;p5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86" name="Google Shape;286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5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92" name="Google Shape;292;p5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93" name="Google Shape;293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5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9" name="Google Shape;299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5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5" name="Google Shape;305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5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bujo de un edificio&#10;&#10;Descripción generada automáticamente con confianza media" id="309" name="Google Shape;309;p56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244570" y="-28575"/>
            <a:ext cx="8687915" cy="69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6"/>
          <p:cNvSpPr txBox="1"/>
          <p:nvPr>
            <p:ph type="title"/>
          </p:nvPr>
        </p:nvSpPr>
        <p:spPr>
          <a:xfrm>
            <a:off x="380999" y="471374"/>
            <a:ext cx="9606845" cy="662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600"/>
              <a:buFont typeface="Calibri"/>
              <a:buNone/>
              <a:defRPr b="1" i="1" sz="1600">
                <a:solidFill>
                  <a:srgbClr val="50505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Logotipo&#10;&#10;Descripción generada automáticamente" id="311" name="Google Shape;31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87844" y="309903"/>
            <a:ext cx="1932013" cy="49178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6"/>
          <p:cNvSpPr txBox="1"/>
          <p:nvPr>
            <p:ph idx="1" type="body"/>
          </p:nvPr>
        </p:nvSpPr>
        <p:spPr>
          <a:xfrm>
            <a:off x="381000" y="171450"/>
            <a:ext cx="72961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0" i="0" sz="1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Diapositiva de título">
  <p:cSld name="2_Diapositiva de título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tipo&#10;&#10;Descripción generada automáticamente" id="314" name="Google Shape;314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87844" y="136167"/>
            <a:ext cx="1932013" cy="491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5.xml"/><Relationship Id="rId6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34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54.xml"/><Relationship Id="rId6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53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77" name="Google Shape;77;p18"/>
          <p:cNvSpPr/>
          <p:nvPr/>
        </p:nvSpPr>
        <p:spPr>
          <a:xfrm>
            <a:off x="12264865" y="0"/>
            <a:ext cx="425432" cy="425538"/>
          </a:xfrm>
          <a:prstGeom prst="rect">
            <a:avLst/>
          </a:prstGeom>
          <a:solidFill>
            <a:srgbClr val="D8E2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" name="Google Shape;78;p18"/>
          <p:cNvSpPr/>
          <p:nvPr/>
        </p:nvSpPr>
        <p:spPr>
          <a:xfrm>
            <a:off x="12264865" y="949882"/>
            <a:ext cx="425432" cy="425538"/>
          </a:xfrm>
          <a:prstGeom prst="rect">
            <a:avLst/>
          </a:prstGeom>
          <a:solidFill>
            <a:srgbClr val="8DA9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8"/>
          <p:cNvSpPr/>
          <p:nvPr/>
        </p:nvSpPr>
        <p:spPr>
          <a:xfrm>
            <a:off x="12264865" y="474941"/>
            <a:ext cx="425432" cy="425538"/>
          </a:xfrm>
          <a:prstGeom prst="rect">
            <a:avLst/>
          </a:prstGeom>
          <a:solidFill>
            <a:srgbClr val="B3C6E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" name="Google Shape;80;p18"/>
          <p:cNvSpPr/>
          <p:nvPr/>
        </p:nvSpPr>
        <p:spPr>
          <a:xfrm>
            <a:off x="12264865" y="1424823"/>
            <a:ext cx="425432" cy="425538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" name="Google Shape;81;p18"/>
          <p:cNvSpPr/>
          <p:nvPr/>
        </p:nvSpPr>
        <p:spPr>
          <a:xfrm>
            <a:off x="12264865" y="1899764"/>
            <a:ext cx="425432" cy="425538"/>
          </a:xfrm>
          <a:prstGeom prst="rect">
            <a:avLst/>
          </a:prstGeom>
          <a:solidFill>
            <a:srgbClr val="1F38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Google Shape;82;p18"/>
          <p:cNvSpPr/>
          <p:nvPr/>
        </p:nvSpPr>
        <p:spPr>
          <a:xfrm>
            <a:off x="12264865" y="2374705"/>
            <a:ext cx="425432" cy="425538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" name="Google Shape;83;p18"/>
          <p:cNvSpPr/>
          <p:nvPr/>
        </p:nvSpPr>
        <p:spPr>
          <a:xfrm>
            <a:off x="12264865" y="2849646"/>
            <a:ext cx="425432" cy="425538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" name="Google Shape;84;p18"/>
          <p:cNvSpPr/>
          <p:nvPr/>
        </p:nvSpPr>
        <p:spPr>
          <a:xfrm>
            <a:off x="12264865" y="3324587"/>
            <a:ext cx="425432" cy="425538"/>
          </a:xfrm>
          <a:prstGeom prst="rect">
            <a:avLst/>
          </a:prstGeom>
          <a:solidFill>
            <a:srgbClr val="8296B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5" name="Google Shape;85;p18"/>
          <p:cNvSpPr/>
          <p:nvPr/>
        </p:nvSpPr>
        <p:spPr>
          <a:xfrm>
            <a:off x="12264865" y="3799528"/>
            <a:ext cx="425432" cy="425538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6" name="Google Shape;86;p18"/>
          <p:cNvSpPr/>
          <p:nvPr/>
        </p:nvSpPr>
        <p:spPr>
          <a:xfrm>
            <a:off x="12264865" y="4274469"/>
            <a:ext cx="425432" cy="42553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" name="Google Shape;87;p18"/>
          <p:cNvSpPr/>
          <p:nvPr/>
        </p:nvSpPr>
        <p:spPr>
          <a:xfrm>
            <a:off x="12264865" y="4749410"/>
            <a:ext cx="425432" cy="42553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" name="Google Shape;197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" name="Google Shape;198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99" name="Google Shape;199;p38"/>
          <p:cNvSpPr/>
          <p:nvPr/>
        </p:nvSpPr>
        <p:spPr>
          <a:xfrm>
            <a:off x="12264865" y="0"/>
            <a:ext cx="425432" cy="425538"/>
          </a:xfrm>
          <a:prstGeom prst="rect">
            <a:avLst/>
          </a:prstGeom>
          <a:solidFill>
            <a:srgbClr val="D8E2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0" name="Google Shape;200;p38"/>
          <p:cNvSpPr/>
          <p:nvPr/>
        </p:nvSpPr>
        <p:spPr>
          <a:xfrm>
            <a:off x="12264865" y="949882"/>
            <a:ext cx="425432" cy="425538"/>
          </a:xfrm>
          <a:prstGeom prst="rect">
            <a:avLst/>
          </a:prstGeom>
          <a:solidFill>
            <a:srgbClr val="8DA9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1" name="Google Shape;201;p38"/>
          <p:cNvSpPr/>
          <p:nvPr/>
        </p:nvSpPr>
        <p:spPr>
          <a:xfrm>
            <a:off x="12264865" y="474941"/>
            <a:ext cx="425432" cy="425538"/>
          </a:xfrm>
          <a:prstGeom prst="rect">
            <a:avLst/>
          </a:prstGeom>
          <a:solidFill>
            <a:srgbClr val="B3C6E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2" name="Google Shape;202;p38"/>
          <p:cNvSpPr/>
          <p:nvPr/>
        </p:nvSpPr>
        <p:spPr>
          <a:xfrm>
            <a:off x="12264865" y="1424823"/>
            <a:ext cx="425432" cy="425538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3" name="Google Shape;203;p38"/>
          <p:cNvSpPr/>
          <p:nvPr/>
        </p:nvSpPr>
        <p:spPr>
          <a:xfrm>
            <a:off x="12264865" y="1899764"/>
            <a:ext cx="425432" cy="425538"/>
          </a:xfrm>
          <a:prstGeom prst="rect">
            <a:avLst/>
          </a:prstGeom>
          <a:solidFill>
            <a:srgbClr val="1F38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4" name="Google Shape;204;p38"/>
          <p:cNvSpPr/>
          <p:nvPr/>
        </p:nvSpPr>
        <p:spPr>
          <a:xfrm>
            <a:off x="12264865" y="2374705"/>
            <a:ext cx="425432" cy="425538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38"/>
          <p:cNvSpPr/>
          <p:nvPr/>
        </p:nvSpPr>
        <p:spPr>
          <a:xfrm>
            <a:off x="12264865" y="2849646"/>
            <a:ext cx="425432" cy="425538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6" name="Google Shape;206;p38"/>
          <p:cNvSpPr/>
          <p:nvPr/>
        </p:nvSpPr>
        <p:spPr>
          <a:xfrm>
            <a:off x="12264865" y="3324587"/>
            <a:ext cx="425432" cy="425538"/>
          </a:xfrm>
          <a:prstGeom prst="rect">
            <a:avLst/>
          </a:prstGeom>
          <a:solidFill>
            <a:srgbClr val="8296B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7" name="Google Shape;207;p38"/>
          <p:cNvSpPr/>
          <p:nvPr/>
        </p:nvSpPr>
        <p:spPr>
          <a:xfrm>
            <a:off x="12264865" y="3799528"/>
            <a:ext cx="425432" cy="425538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8" name="Google Shape;208;p38"/>
          <p:cNvSpPr/>
          <p:nvPr/>
        </p:nvSpPr>
        <p:spPr>
          <a:xfrm>
            <a:off x="12264865" y="4274469"/>
            <a:ext cx="425432" cy="42553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9" name="Google Shape;209;p38"/>
          <p:cNvSpPr/>
          <p:nvPr/>
        </p:nvSpPr>
        <p:spPr>
          <a:xfrm>
            <a:off x="12264865" y="4749410"/>
            <a:ext cx="425432" cy="42553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jpg"/><Relationship Id="rId4" Type="http://schemas.openxmlformats.org/officeDocument/2006/relationships/hyperlink" Target="https://huggingface.co/spaces/DaanBooy/GrowGuide" TargetMode="External"/><Relationship Id="rId5" Type="http://schemas.openxmlformats.org/officeDocument/2006/relationships/image" Target="../media/image31.png"/><Relationship Id="rId6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jpg"/><Relationship Id="rId4" Type="http://schemas.openxmlformats.org/officeDocument/2006/relationships/hyperlink" Target="https://huggingface.co/spaces/DaanBooy/GrowGuide" TargetMode="External"/><Relationship Id="rId5" Type="http://schemas.openxmlformats.org/officeDocument/2006/relationships/image" Target="../media/image3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jpg"/><Relationship Id="rId10" Type="http://schemas.openxmlformats.org/officeDocument/2006/relationships/image" Target="../media/image27.jp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9" Type="http://schemas.openxmlformats.org/officeDocument/2006/relationships/image" Target="../media/image32.jpg"/><Relationship Id="rId5" Type="http://schemas.openxmlformats.org/officeDocument/2006/relationships/image" Target="../media/image16.jpg"/><Relationship Id="rId6" Type="http://schemas.openxmlformats.org/officeDocument/2006/relationships/image" Target="../media/image34.png"/><Relationship Id="rId7" Type="http://schemas.openxmlformats.org/officeDocument/2006/relationships/image" Target="../media/image23.jpg"/><Relationship Id="rId8" Type="http://schemas.openxmlformats.org/officeDocument/2006/relationships/image" Target="../media/image2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8.png"/><Relationship Id="rId4" Type="http://schemas.openxmlformats.org/officeDocument/2006/relationships/image" Target="../media/image3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37.png"/><Relationship Id="rId5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8"/>
          <p:cNvSpPr txBox="1"/>
          <p:nvPr>
            <p:ph type="title"/>
          </p:nvPr>
        </p:nvSpPr>
        <p:spPr>
          <a:xfrm>
            <a:off x="-508350" y="282825"/>
            <a:ext cx="13208700" cy="39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rPr lang="es-ES" sz="5100"/>
              <a:t>Final Project | </a:t>
            </a:r>
            <a:r>
              <a:rPr lang="es-ES" sz="5100"/>
              <a:t>Business Case: Building a Multimodal AI ChatBot</a:t>
            </a:r>
            <a:endParaRPr sz="51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t/>
            </a:r>
            <a:endParaRPr sz="51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rPr lang="es-ES" sz="5100"/>
              <a:t>🌱GrowGuide🌱</a:t>
            </a:r>
            <a:endParaRPr sz="5100"/>
          </a:p>
        </p:txBody>
      </p:sp>
      <p:sp>
        <p:nvSpPr>
          <p:cNvPr id="320" name="Google Shape;320;p58"/>
          <p:cNvSpPr txBox="1"/>
          <p:nvPr>
            <p:ph idx="1" type="body"/>
          </p:nvPr>
        </p:nvSpPr>
        <p:spPr>
          <a:xfrm>
            <a:off x="410171" y="4991123"/>
            <a:ext cx="10985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8181"/>
              <a:buNone/>
            </a:pPr>
            <a:r>
              <a:rPr lang="es-ES"/>
              <a:t>Daan Booy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98181"/>
              <a:buNone/>
            </a:pPr>
            <a:r>
              <a:rPr lang="es-ES"/>
              <a:t>19/09/2025											Ironhack Bootcamp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7"/>
          <p:cNvSpPr/>
          <p:nvPr/>
        </p:nvSpPr>
        <p:spPr>
          <a:xfrm>
            <a:off x="455236" y="1021566"/>
            <a:ext cx="4598027" cy="5303034"/>
          </a:xfrm>
          <a:prstGeom prst="roundRect">
            <a:avLst>
              <a:gd fmla="val 6694" name="adj"/>
            </a:avLst>
          </a:prstGeom>
          <a:solidFill>
            <a:srgbClr val="E1EFD8"/>
          </a:solidFill>
          <a:ln>
            <a:noFill/>
          </a:ln>
        </p:spPr>
        <p:txBody>
          <a:bodyPr anchorCtr="0" anchor="ctr" bIns="20300" lIns="0" spcFirstLastPara="1" rIns="0" wrap="square" tIns="203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67"/>
          <p:cNvSpPr/>
          <p:nvPr/>
        </p:nvSpPr>
        <p:spPr>
          <a:xfrm>
            <a:off x="5303305" y="1021566"/>
            <a:ext cx="6529465" cy="5303034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6A85BD">
                <a:alpha val="40000"/>
              </a:srgbClr>
            </a:outerShdw>
          </a:effectLst>
        </p:spPr>
        <p:txBody>
          <a:bodyPr anchorCtr="0" anchor="ctr" bIns="0" lIns="0" spcFirstLastPara="1" rIns="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rgbClr val="2F559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5" name="Google Shape;565;p67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6" name="Google Shape;566;p67"/>
          <p:cNvSpPr txBox="1"/>
          <p:nvPr/>
        </p:nvSpPr>
        <p:spPr>
          <a:xfrm>
            <a:off x="455236" y="306875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3.3 Tools - PDF generation</a:t>
            </a:r>
            <a:endParaRPr b="0" i="0" sz="14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7" name="Google Shape;567;p67"/>
          <p:cNvPicPr preferRelativeResize="0"/>
          <p:nvPr/>
        </p:nvPicPr>
        <p:blipFill rotWithShape="1">
          <a:blip r:embed="rId3">
            <a:alphaModFix/>
          </a:blip>
          <a:srcRect b="8095" l="2950" r="3510" t="4527"/>
          <a:stretch/>
        </p:blipFill>
        <p:spPr>
          <a:xfrm>
            <a:off x="5409444" y="1157143"/>
            <a:ext cx="6327320" cy="503188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8" name="Google Shape;568;p67"/>
          <p:cNvGrpSpPr/>
          <p:nvPr/>
        </p:nvGrpSpPr>
        <p:grpSpPr>
          <a:xfrm>
            <a:off x="671803" y="1300468"/>
            <a:ext cx="4164891" cy="4737172"/>
            <a:chOff x="671803" y="1367843"/>
            <a:chExt cx="4164891" cy="4737172"/>
          </a:xfrm>
        </p:grpSpPr>
        <p:sp>
          <p:nvSpPr>
            <p:cNvPr id="569" name="Google Shape;569;p67"/>
            <p:cNvSpPr/>
            <p:nvPr/>
          </p:nvSpPr>
          <p:spPr>
            <a:xfrm>
              <a:off x="671803" y="1367843"/>
              <a:ext cx="4164891" cy="46104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67"/>
            <p:cNvSpPr/>
            <p:nvPr/>
          </p:nvSpPr>
          <p:spPr>
            <a:xfrm>
              <a:off x="671803" y="1375900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Used the FPDF tool</a:t>
              </a:r>
              <a:endPara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67"/>
            <p:cNvSpPr/>
            <p:nvPr/>
          </p:nvSpPr>
          <p:spPr>
            <a:xfrm>
              <a:off x="671803" y="1872700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Which can be used for PDF Generation</a:t>
              </a:r>
              <a:endPara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67"/>
            <p:cNvSpPr/>
            <p:nvPr/>
          </p:nvSpPr>
          <p:spPr>
            <a:xfrm>
              <a:off x="671803" y="2369500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Configured to:</a:t>
              </a:r>
              <a:endPara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67"/>
            <p:cNvSpPr/>
            <p:nvPr/>
          </p:nvSpPr>
          <p:spPr>
            <a:xfrm>
              <a:off x="671803" y="2848185"/>
              <a:ext cx="4164891" cy="999810"/>
            </a:xfrm>
            <a:custGeom>
              <a:rect b="b" l="l" r="r" t="t"/>
              <a:pathLst>
                <a:path extrusionOk="0" h="999810" w="4164891">
                  <a:moveTo>
                    <a:pt x="0" y="0"/>
                  </a:moveTo>
                  <a:lnTo>
                    <a:pt x="4164891" y="0"/>
                  </a:lnTo>
                  <a:lnTo>
                    <a:pt x="4164891" y="999810"/>
                  </a:lnTo>
                  <a:lnTo>
                    <a:pt x="0" y="99981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t" bIns="20300" lIns="132225" spcFirstLastPara="1" rIns="113775" wrap="square" tIns="20300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Make a </a:t>
              </a: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personalized</a:t>
              </a: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month by month planning.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32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Uses the </a:t>
              </a: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input question </a:t>
              </a: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and if needed session memory.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67"/>
            <p:cNvSpPr/>
            <p:nvPr/>
          </p:nvSpPr>
          <p:spPr>
            <a:xfrm>
              <a:off x="671803" y="3847995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Takes into consideration:</a:t>
              </a:r>
              <a:endPara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67"/>
            <p:cNvSpPr/>
            <p:nvPr/>
          </p:nvSpPr>
          <p:spPr>
            <a:xfrm>
              <a:off x="671803" y="4326680"/>
              <a:ext cx="4164891" cy="1309275"/>
            </a:xfrm>
            <a:custGeom>
              <a:rect b="b" l="l" r="r" t="t"/>
              <a:pathLst>
                <a:path extrusionOk="0" h="1309275" w="4164891">
                  <a:moveTo>
                    <a:pt x="0" y="0"/>
                  </a:moveTo>
                  <a:lnTo>
                    <a:pt x="4164891" y="0"/>
                  </a:lnTo>
                  <a:lnTo>
                    <a:pt x="4164891" y="1309275"/>
                  </a:lnTo>
                  <a:lnTo>
                    <a:pt x="0" y="130927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t" bIns="20300" lIns="132225" spcFirstLastPara="1" rIns="113775" wrap="square" tIns="20300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Your </a:t>
              </a: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location</a:t>
              </a: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/ climate zone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32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Requested crop</a:t>
              </a:r>
              <a:endPara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32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Requested start month </a:t>
              </a: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(if None, then the more optimal)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32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Adds additional notes if needed.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67"/>
            <p:cNvSpPr/>
            <p:nvPr/>
          </p:nvSpPr>
          <p:spPr>
            <a:xfrm>
              <a:off x="671803" y="5674455"/>
              <a:ext cx="4164891" cy="430560"/>
            </a:xfrm>
            <a:custGeom>
              <a:rect b="b" l="l" r="r" t="t"/>
              <a:pathLst>
                <a:path extrusionOk="0" h="430560" w="4164891">
                  <a:moveTo>
                    <a:pt x="0" y="71761"/>
                  </a:moveTo>
                  <a:cubicBezTo>
                    <a:pt x="0" y="32128"/>
                    <a:pt x="32128" y="0"/>
                    <a:pt x="71761" y="0"/>
                  </a:cubicBezTo>
                  <a:lnTo>
                    <a:pt x="4093130" y="0"/>
                  </a:lnTo>
                  <a:cubicBezTo>
                    <a:pt x="4132763" y="0"/>
                    <a:pt x="4164891" y="32128"/>
                    <a:pt x="4164891" y="71761"/>
                  </a:cubicBezTo>
                  <a:lnTo>
                    <a:pt x="4164891" y="358799"/>
                  </a:lnTo>
                  <a:cubicBezTo>
                    <a:pt x="4164891" y="398432"/>
                    <a:pt x="4132763" y="430560"/>
                    <a:pt x="4093130" y="430560"/>
                  </a:cubicBezTo>
                  <a:lnTo>
                    <a:pt x="71761" y="430560"/>
                  </a:lnTo>
                  <a:cubicBezTo>
                    <a:pt x="32128" y="430560"/>
                    <a:pt x="0" y="398432"/>
                    <a:pt x="0" y="358799"/>
                  </a:cubicBezTo>
                  <a:lnTo>
                    <a:pt x="0" y="71761"/>
                  </a:lnTo>
                  <a:close/>
                </a:path>
              </a:pathLst>
            </a:custGeom>
            <a:solidFill>
              <a:srgbClr val="6AA84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Returns as downloadable link in the chat.</a:t>
              </a:r>
              <a:endPara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8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68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583" name="Google Shape;583;p68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584" name="Google Shape;584;p68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68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6" name="Google Shape;586;p68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587" name="Google Shape;587;p68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68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589" name="Google Shape;589;p68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0" name="Google Shape;590;p68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591" name="Google Shape;591;p68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68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593" name="Google Shape;593;p68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594" name="Google Shape;594;p68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68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596" name="Google Shape;596;p68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 Category Clustering</a:t>
            </a:r>
            <a:endParaRPr/>
          </a:p>
        </p:txBody>
      </p:sp>
      <p:sp>
        <p:nvSpPr>
          <p:cNvPr id="597" name="Google Shape;597;p68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68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9" name="Google Shape;599;p68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 i="1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0" name="Google Shape;600;p68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68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602" name="Google Shape;602;p68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</a:t>
            </a: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3" name="Google Shape;603;p68"/>
          <p:cNvSpPr/>
          <p:nvPr/>
        </p:nvSpPr>
        <p:spPr>
          <a:xfrm>
            <a:off x="-491938" y="388246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68"/>
          <p:cNvSpPr/>
          <p:nvPr/>
        </p:nvSpPr>
        <p:spPr>
          <a:xfrm>
            <a:off x="450520" y="4091572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605" name="Google Shape;605;p68"/>
          <p:cNvSpPr txBox="1"/>
          <p:nvPr/>
        </p:nvSpPr>
        <p:spPr>
          <a:xfrm>
            <a:off x="984392" y="412686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606" name="Google Shape;606;p68"/>
          <p:cNvSpPr/>
          <p:nvPr/>
        </p:nvSpPr>
        <p:spPr>
          <a:xfrm>
            <a:off x="-491938" y="1000648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68"/>
          <p:cNvSpPr/>
          <p:nvPr/>
        </p:nvSpPr>
        <p:spPr>
          <a:xfrm>
            <a:off x="456109" y="1209758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608" name="Google Shape;608;p68"/>
          <p:cNvSpPr txBox="1"/>
          <p:nvPr/>
        </p:nvSpPr>
        <p:spPr>
          <a:xfrm>
            <a:off x="984392" y="1245048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9" name="Google Shape;609;p68"/>
          <p:cNvSpPr/>
          <p:nvPr/>
        </p:nvSpPr>
        <p:spPr>
          <a:xfrm>
            <a:off x="-491938" y="1000648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68"/>
          <p:cNvSpPr/>
          <p:nvPr/>
        </p:nvSpPr>
        <p:spPr>
          <a:xfrm>
            <a:off x="456109" y="1209758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/>
          </a:p>
        </p:txBody>
      </p:sp>
      <p:sp>
        <p:nvSpPr>
          <p:cNvPr id="611" name="Google Shape;611;p68"/>
          <p:cNvSpPr txBox="1"/>
          <p:nvPr/>
        </p:nvSpPr>
        <p:spPr>
          <a:xfrm>
            <a:off x="984392" y="1245048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69"/>
          <p:cNvSpPr txBox="1"/>
          <p:nvPr/>
        </p:nvSpPr>
        <p:spPr>
          <a:xfrm>
            <a:off x="0" y="1039525"/>
            <a:ext cx="12192000" cy="10107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69"/>
          <p:cNvSpPr txBox="1"/>
          <p:nvPr/>
        </p:nvSpPr>
        <p:spPr>
          <a:xfrm>
            <a:off x="455236" y="400050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4.1 Agent</a:t>
            </a:r>
            <a:endParaRPr b="0" i="0" sz="14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69"/>
          <p:cNvSpPr txBox="1"/>
          <p:nvPr/>
        </p:nvSpPr>
        <p:spPr>
          <a:xfrm>
            <a:off x="455225" y="1182425"/>
            <a:ext cx="5073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69"/>
          <p:cNvSpPr txBox="1"/>
          <p:nvPr/>
        </p:nvSpPr>
        <p:spPr>
          <a:xfrm>
            <a:off x="2240225" y="3243350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120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69"/>
          <p:cNvSpPr txBox="1"/>
          <p:nvPr/>
        </p:nvSpPr>
        <p:spPr>
          <a:xfrm>
            <a:off x="115475" y="1095850"/>
            <a:ext cx="121764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tools were wrapped into the agent</a:t>
            </a: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which makes </a:t>
            </a:r>
            <a:r>
              <a:rPr b="1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 of session memory</a:t>
            </a: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to maintain context across interactions. When required, it</a:t>
            </a:r>
            <a:r>
              <a:rPr b="1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incorporates climate zone information and supports PDF generation</a:t>
            </a: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es-ES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Model used is: </a:t>
            </a:r>
            <a:r>
              <a:rPr b="1" i="0" lang="es-ES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gpt-4o-mini</a:t>
            </a:r>
            <a:endParaRPr b="1" i="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69"/>
          <p:cNvSpPr txBox="1"/>
          <p:nvPr/>
        </p:nvSpPr>
        <p:spPr>
          <a:xfrm>
            <a:off x="1900475" y="2978650"/>
            <a:ext cx="86064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"You are a helpful home-growing assistant.\n"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"TOOLS:\n"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"• growguide_answer — Use for most Q&amp;A. It runs the RAG QA chain (self-query retriever) and returns a ready answer.\n"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"• search_growguide — Use when you need raw snippets to assemble tasks_by_month for a PDF planner.\n"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"• find_hardiness_source + read_zone_from_url — Use to determine a location's hardiness zone.\n\n"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"Guidance:\n"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"1) If the user asks for their hardiness zone: call 'find_hardiness_source' with the location, then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"'read_zone_from_url' with that URL (and the location) to extract the zone; remember it in this chat.\n"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"2) For normal growing questions: call 'growguide_answer' with the user's question (include any known zone/crop/months).\n"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"3) If a full planner/PDF is requested: call 'search_growguide' to fetch snippets, build tasks_by_month (month -&gt; [task,...]),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"then call 'make_planner_pdf' with location, zone (if known), tasks_by_month, optional crops, and notes. Use ASCII/latin-1 text.\n"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"4) Keep answers focused and brief. Directly answer the user's question **only**. Prefer 1–4 sentences or a short bullet list.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"Avoid extra detail unless asked; instead, offer a follow-up like: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"\"I can share more detail (e.g., step-by-step or month-by-month tasks) if you’d like.\"\n"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"5) Stay in scope: home gardening of fruits/vegetables, hardiness climate zones, and printable planning PDFs.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"If a request is outside this scope (e.g., gaming, finance, unrelated tech), reply briefly: 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200">
                <a:latin typeface="Calibri"/>
                <a:ea typeface="Calibri"/>
                <a:cs typeface="Calibri"/>
                <a:sym typeface="Calibri"/>
              </a:rPr>
              <a:t>     "\"Sorry, that’s outside my expertise. I can help with home fruit &amp; vegetable growing, climate zones, and personalized planning.\""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p69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4" name="Google Shape;624;p69"/>
          <p:cNvSpPr/>
          <p:nvPr/>
        </p:nvSpPr>
        <p:spPr>
          <a:xfrm>
            <a:off x="1900475" y="2981425"/>
            <a:ext cx="8397300" cy="3360900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6A85BD">
                <a:alpha val="40000"/>
              </a:srgbClr>
            </a:outerShdw>
          </a:effectLst>
        </p:spPr>
        <p:txBody>
          <a:bodyPr anchorCtr="0" anchor="ctr" bIns="0" lIns="0" spcFirstLastPara="1" rIns="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rgbClr val="2F559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5" name="Google Shape;625;p69"/>
          <p:cNvSpPr txBox="1"/>
          <p:nvPr/>
        </p:nvSpPr>
        <p:spPr>
          <a:xfrm>
            <a:off x="1900475" y="2531313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PROMPT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70"/>
          <p:cNvSpPr txBox="1"/>
          <p:nvPr/>
        </p:nvSpPr>
        <p:spPr>
          <a:xfrm>
            <a:off x="7810" y="5959649"/>
            <a:ext cx="12176400" cy="8691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70"/>
          <p:cNvSpPr txBox="1"/>
          <p:nvPr/>
        </p:nvSpPr>
        <p:spPr>
          <a:xfrm>
            <a:off x="455236" y="400050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.2 LangSmith tracking</a:t>
            </a:r>
            <a:endParaRPr b="0" i="0" sz="14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70"/>
          <p:cNvSpPr txBox="1"/>
          <p:nvPr/>
        </p:nvSpPr>
        <p:spPr>
          <a:xfrm>
            <a:off x="455225" y="2824700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120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4" name="Google Shape;634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6851" y="1021904"/>
            <a:ext cx="7878306" cy="48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70"/>
          <p:cNvSpPr txBox="1"/>
          <p:nvPr/>
        </p:nvSpPr>
        <p:spPr>
          <a:xfrm>
            <a:off x="1869450" y="6027000"/>
            <a:ext cx="84531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LangSmith</a:t>
            </a: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tracking</a:t>
            </a:r>
            <a:endParaRPr sz="1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cost &gt;  $0.0001 to $0.0005 per run</a:t>
            </a:r>
            <a:endParaRPr sz="1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 time &gt; normally between 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1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seconds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But can occasionally be up to 30-40 seconds</a:t>
            </a:r>
            <a:endParaRPr sz="1600"/>
          </a:p>
        </p:txBody>
      </p:sp>
      <p:sp>
        <p:nvSpPr>
          <p:cNvPr id="636" name="Google Shape;636;p70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71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71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643" name="Google Shape;643;p71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644" name="Google Shape;644;p71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71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6" name="Google Shape;646;p71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647" name="Google Shape;647;p71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71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649" name="Google Shape;649;p71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0" name="Google Shape;650;p71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651" name="Google Shape;651;p71"/>
          <p:cNvSpPr/>
          <p:nvPr/>
        </p:nvSpPr>
        <p:spPr>
          <a:xfrm>
            <a:off x="-491938" y="1000240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2" name="Google Shape;652;p71"/>
          <p:cNvSpPr/>
          <p:nvPr/>
        </p:nvSpPr>
        <p:spPr>
          <a:xfrm>
            <a:off x="456109" y="1209350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653" name="Google Shape;653;p71"/>
          <p:cNvSpPr txBox="1"/>
          <p:nvPr/>
        </p:nvSpPr>
        <p:spPr>
          <a:xfrm>
            <a:off x="984392" y="1244640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654" name="Google Shape;654;p71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71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656" name="Google Shape;656;p71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657" name="Google Shape;657;p71"/>
          <p:cNvSpPr/>
          <p:nvPr/>
        </p:nvSpPr>
        <p:spPr>
          <a:xfrm>
            <a:off x="-491938" y="1001061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71"/>
          <p:cNvSpPr/>
          <p:nvPr/>
        </p:nvSpPr>
        <p:spPr>
          <a:xfrm>
            <a:off x="456109" y="1210171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9" name="Google Shape;659;p71"/>
          <p:cNvSpPr txBox="1"/>
          <p:nvPr/>
        </p:nvSpPr>
        <p:spPr>
          <a:xfrm>
            <a:off x="984392" y="1245461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  <p:sp>
        <p:nvSpPr>
          <p:cNvPr id="660" name="Google Shape;660;p71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71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662" name="Google Shape;662;p71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</a:t>
            </a: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3" name="Google Shape;663;p71"/>
          <p:cNvSpPr/>
          <p:nvPr/>
        </p:nvSpPr>
        <p:spPr>
          <a:xfrm>
            <a:off x="-491938" y="4854124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71"/>
          <p:cNvSpPr/>
          <p:nvPr/>
        </p:nvSpPr>
        <p:spPr>
          <a:xfrm>
            <a:off x="450520" y="5063234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665" name="Google Shape;665;p71"/>
          <p:cNvSpPr txBox="1"/>
          <p:nvPr/>
        </p:nvSpPr>
        <p:spPr>
          <a:xfrm>
            <a:off x="984392" y="5098524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72"/>
          <p:cNvSpPr txBox="1"/>
          <p:nvPr/>
        </p:nvSpPr>
        <p:spPr>
          <a:xfrm>
            <a:off x="0" y="892290"/>
            <a:ext cx="12192000" cy="688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2913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2" name="Google Shape;672;p72"/>
          <p:cNvGrpSpPr/>
          <p:nvPr/>
        </p:nvGrpSpPr>
        <p:grpSpPr>
          <a:xfrm>
            <a:off x="367812" y="3804073"/>
            <a:ext cx="5978580" cy="2803768"/>
            <a:chOff x="0" y="-123825"/>
            <a:chExt cx="1418473" cy="1816500"/>
          </a:xfrm>
        </p:grpSpPr>
        <p:sp>
          <p:nvSpPr>
            <p:cNvPr id="673" name="Google Shape;673;p72"/>
            <p:cNvSpPr/>
            <p:nvPr/>
          </p:nvSpPr>
          <p:spPr>
            <a:xfrm>
              <a:off x="0" y="0"/>
              <a:ext cx="1418473" cy="1692619"/>
            </a:xfrm>
            <a:custGeom>
              <a:rect b="b" l="l" r="r" t="t"/>
              <a:pathLst>
                <a:path extrusionOk="0" h="1692619" w="1418473">
                  <a:moveTo>
                    <a:pt x="73311" y="0"/>
                  </a:moveTo>
                  <a:lnTo>
                    <a:pt x="1345161" y="0"/>
                  </a:lnTo>
                  <a:cubicBezTo>
                    <a:pt x="1364605" y="0"/>
                    <a:pt x="1383252" y="7724"/>
                    <a:pt x="1397000" y="21472"/>
                  </a:cubicBezTo>
                  <a:cubicBezTo>
                    <a:pt x="1410749" y="35221"/>
                    <a:pt x="1418473" y="53868"/>
                    <a:pt x="1418473" y="73311"/>
                  </a:cubicBezTo>
                  <a:lnTo>
                    <a:pt x="1418473" y="1619308"/>
                  </a:lnTo>
                  <a:cubicBezTo>
                    <a:pt x="1418473" y="1638751"/>
                    <a:pt x="1410749" y="1657398"/>
                    <a:pt x="1397000" y="1671147"/>
                  </a:cubicBezTo>
                  <a:cubicBezTo>
                    <a:pt x="1383252" y="1684896"/>
                    <a:pt x="1364605" y="1692619"/>
                    <a:pt x="1345161" y="1692619"/>
                  </a:cubicBezTo>
                  <a:lnTo>
                    <a:pt x="73311" y="1692619"/>
                  </a:lnTo>
                  <a:cubicBezTo>
                    <a:pt x="32823" y="1692619"/>
                    <a:pt x="0" y="1659797"/>
                    <a:pt x="0" y="1619308"/>
                  </a:cubicBezTo>
                  <a:lnTo>
                    <a:pt x="0" y="73311"/>
                  </a:lnTo>
                  <a:cubicBezTo>
                    <a:pt x="0" y="53868"/>
                    <a:pt x="7724" y="35221"/>
                    <a:pt x="21472" y="21472"/>
                  </a:cubicBezTo>
                  <a:cubicBezTo>
                    <a:pt x="35221" y="7724"/>
                    <a:pt x="53868" y="0"/>
                    <a:pt x="73311" y="0"/>
                  </a:cubicBezTo>
                  <a:close/>
                </a:path>
              </a:pathLst>
            </a:custGeom>
            <a:solidFill>
              <a:srgbClr val="E1EFD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72"/>
            <p:cNvSpPr txBox="1"/>
            <p:nvPr/>
          </p:nvSpPr>
          <p:spPr>
            <a:xfrm>
              <a:off x="0" y="-123825"/>
              <a:ext cx="1418400" cy="1816500"/>
            </a:xfrm>
            <a:prstGeom prst="rect">
              <a:avLst/>
            </a:prstGeom>
            <a:solidFill>
              <a:srgbClr val="E1EFD8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913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5" name="Google Shape;675;p72"/>
          <p:cNvGrpSpPr/>
          <p:nvPr/>
        </p:nvGrpSpPr>
        <p:grpSpPr>
          <a:xfrm>
            <a:off x="-1736885" y="17009"/>
            <a:ext cx="1379684" cy="908592"/>
            <a:chOff x="-1606532" y="-266700"/>
            <a:chExt cx="1379684" cy="908592"/>
          </a:xfrm>
        </p:grpSpPr>
        <p:sp>
          <p:nvSpPr>
            <p:cNvPr id="676" name="Google Shape;676;p72"/>
            <p:cNvSpPr/>
            <p:nvPr/>
          </p:nvSpPr>
          <p:spPr>
            <a:xfrm>
              <a:off x="-1606532" y="-266700"/>
              <a:ext cx="425400" cy="425400"/>
            </a:xfrm>
            <a:prstGeom prst="rect">
              <a:avLst/>
            </a:prstGeom>
            <a:solidFill>
              <a:srgbClr val="B7C4D3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7" name="Google Shape;677;p72"/>
            <p:cNvSpPr/>
            <p:nvPr/>
          </p:nvSpPr>
          <p:spPr>
            <a:xfrm>
              <a:off x="-1118994" y="-266700"/>
              <a:ext cx="425400" cy="425400"/>
            </a:xfrm>
            <a:prstGeom prst="rect">
              <a:avLst/>
            </a:prstGeom>
            <a:solidFill>
              <a:srgbClr val="C8DEEE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8" name="Google Shape;678;p72"/>
            <p:cNvSpPr/>
            <p:nvPr/>
          </p:nvSpPr>
          <p:spPr>
            <a:xfrm>
              <a:off x="-1606532" y="208241"/>
              <a:ext cx="425400" cy="425400"/>
            </a:xfrm>
            <a:prstGeom prst="rect">
              <a:avLst/>
            </a:prstGeom>
            <a:solidFill>
              <a:srgbClr val="D1DBEB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9" name="Google Shape;679;p72"/>
            <p:cNvSpPr/>
            <p:nvPr/>
          </p:nvSpPr>
          <p:spPr>
            <a:xfrm>
              <a:off x="-1118994" y="216492"/>
              <a:ext cx="425400" cy="425400"/>
            </a:xfrm>
            <a:prstGeom prst="rect">
              <a:avLst/>
            </a:prstGeom>
            <a:solidFill>
              <a:srgbClr val="E5E7EA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80" name="Google Shape;680;p72"/>
            <p:cNvSpPr/>
            <p:nvPr/>
          </p:nvSpPr>
          <p:spPr>
            <a:xfrm>
              <a:off x="-652248" y="-266700"/>
              <a:ext cx="425400" cy="425400"/>
            </a:xfrm>
            <a:prstGeom prst="rect">
              <a:avLst/>
            </a:prstGeom>
            <a:solidFill>
              <a:srgbClr val="F0F5FA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81" name="Google Shape;681;p72"/>
            <p:cNvSpPr/>
            <p:nvPr/>
          </p:nvSpPr>
          <p:spPr>
            <a:xfrm>
              <a:off x="-652248" y="208241"/>
              <a:ext cx="425400" cy="425400"/>
            </a:xfrm>
            <a:prstGeom prst="rect">
              <a:avLst/>
            </a:prstGeom>
            <a:solidFill>
              <a:schemeClr val="accent1"/>
            </a:solidFill>
            <a:ln cap="flat" cmpd="sng" w="33875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82" name="Google Shape;682;p72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Arial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83" name="Google Shape;683;p72"/>
          <p:cNvGrpSpPr/>
          <p:nvPr/>
        </p:nvGrpSpPr>
        <p:grpSpPr>
          <a:xfrm>
            <a:off x="942264" y="4543289"/>
            <a:ext cx="4645290" cy="1887043"/>
            <a:chOff x="365401" y="1460"/>
            <a:chExt cx="4645290" cy="1887043"/>
          </a:xfrm>
        </p:grpSpPr>
        <p:sp>
          <p:nvSpPr>
            <p:cNvPr id="684" name="Google Shape;684;p72"/>
            <p:cNvSpPr/>
            <p:nvPr/>
          </p:nvSpPr>
          <p:spPr>
            <a:xfrm>
              <a:off x="365401" y="1460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72"/>
            <p:cNvSpPr txBox="1"/>
            <p:nvPr/>
          </p:nvSpPr>
          <p:spPr>
            <a:xfrm>
              <a:off x="365401" y="1460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Correctness</a:t>
              </a:r>
              <a:r>
                <a:rPr b="0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9.73</a:t>
              </a:r>
              <a:endPara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72"/>
            <p:cNvSpPr/>
            <p:nvPr/>
          </p:nvSpPr>
          <p:spPr>
            <a:xfrm>
              <a:off x="1962196" y="1460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72"/>
            <p:cNvSpPr txBox="1"/>
            <p:nvPr/>
          </p:nvSpPr>
          <p:spPr>
            <a:xfrm>
              <a:off x="1962196" y="1460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Groundedness</a:t>
              </a:r>
              <a:r>
                <a:rPr b="0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8.8</a:t>
              </a:r>
              <a:endParaRPr sz="1500"/>
            </a:p>
          </p:txBody>
        </p:sp>
        <p:sp>
          <p:nvSpPr>
            <p:cNvPr id="688" name="Google Shape;688;p72"/>
            <p:cNvSpPr/>
            <p:nvPr/>
          </p:nvSpPr>
          <p:spPr>
            <a:xfrm>
              <a:off x="3558991" y="1460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72"/>
            <p:cNvSpPr txBox="1"/>
            <p:nvPr/>
          </p:nvSpPr>
          <p:spPr>
            <a:xfrm>
              <a:off x="3558991" y="1460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Relevance       9.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87</a:t>
              </a:r>
              <a:endParaRPr sz="1500"/>
            </a:p>
          </p:txBody>
        </p:sp>
        <p:sp>
          <p:nvSpPr>
            <p:cNvPr id="690" name="Google Shape;690;p72"/>
            <p:cNvSpPr/>
            <p:nvPr/>
          </p:nvSpPr>
          <p:spPr>
            <a:xfrm>
              <a:off x="365401" y="1017603"/>
              <a:ext cx="1451700" cy="870900"/>
            </a:xfrm>
            <a:prstGeom prst="rect">
              <a:avLst/>
            </a:prstGeom>
            <a:solidFill>
              <a:srgbClr val="5481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72"/>
            <p:cNvSpPr txBox="1"/>
            <p:nvPr/>
          </p:nvSpPr>
          <p:spPr>
            <a:xfrm>
              <a:off x="365401" y="1017603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Completeness 8.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53</a:t>
              </a:r>
              <a:endParaRPr sz="1500"/>
            </a:p>
          </p:txBody>
        </p:sp>
        <p:sp>
          <p:nvSpPr>
            <p:cNvPr id="692" name="Google Shape;692;p72"/>
            <p:cNvSpPr/>
            <p:nvPr/>
          </p:nvSpPr>
          <p:spPr>
            <a:xfrm>
              <a:off x="1962196" y="1017603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72"/>
            <p:cNvSpPr txBox="1"/>
            <p:nvPr/>
          </p:nvSpPr>
          <p:spPr>
            <a:xfrm>
              <a:off x="1962196" y="1017603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Conciseness 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8.87</a:t>
              </a:r>
              <a:endParaRPr sz="1500"/>
            </a:p>
          </p:txBody>
        </p:sp>
        <p:sp>
          <p:nvSpPr>
            <p:cNvPr id="694" name="Google Shape;694;p72"/>
            <p:cNvSpPr/>
            <p:nvPr/>
          </p:nvSpPr>
          <p:spPr>
            <a:xfrm>
              <a:off x="3558991" y="1017603"/>
              <a:ext cx="1451700" cy="870900"/>
            </a:xfrm>
            <a:prstGeom prst="rect">
              <a:avLst/>
            </a:prstGeom>
            <a:solidFill>
              <a:srgbClr val="548135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72"/>
            <p:cNvSpPr txBox="1"/>
            <p:nvPr/>
          </p:nvSpPr>
          <p:spPr>
            <a:xfrm>
              <a:off x="3558991" y="1017603"/>
              <a:ext cx="1451700" cy="8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Consistency   8.</a:t>
              </a:r>
              <a:r>
                <a:rPr b="1" lang="es-E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sz="1500"/>
            </a:p>
          </p:txBody>
        </p:sp>
      </p:grpSp>
      <p:sp>
        <p:nvSpPr>
          <p:cNvPr id="696" name="Google Shape;696;p72"/>
          <p:cNvSpPr txBox="1"/>
          <p:nvPr/>
        </p:nvSpPr>
        <p:spPr>
          <a:xfrm>
            <a:off x="1029937" y="4004045"/>
            <a:ext cx="447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900"/>
              <a:buFont typeface="Arial"/>
              <a:buNone/>
            </a:pPr>
            <a:r>
              <a:rPr b="1" i="0" lang="es-ES" sz="1900" u="none" cap="none" strike="noStrike">
                <a:solidFill>
                  <a:srgbClr val="001D35"/>
                </a:solidFill>
                <a:latin typeface="Calibri"/>
                <a:ea typeface="Calibri"/>
                <a:cs typeface="Calibri"/>
                <a:sym typeface="Calibri"/>
              </a:rPr>
              <a:t>Evaluation results (mean)</a:t>
            </a:r>
            <a:endParaRPr sz="1500"/>
          </a:p>
        </p:txBody>
      </p:sp>
      <p:grpSp>
        <p:nvGrpSpPr>
          <p:cNvPr id="697" name="Google Shape;697;p72"/>
          <p:cNvGrpSpPr/>
          <p:nvPr/>
        </p:nvGrpSpPr>
        <p:grpSpPr>
          <a:xfrm>
            <a:off x="6563875" y="2537251"/>
            <a:ext cx="5216569" cy="3993084"/>
            <a:chOff x="0" y="21090"/>
            <a:chExt cx="4526700" cy="3577391"/>
          </a:xfrm>
        </p:grpSpPr>
        <p:sp>
          <p:nvSpPr>
            <p:cNvPr id="698" name="Google Shape;698;p72"/>
            <p:cNvSpPr/>
            <p:nvPr/>
          </p:nvSpPr>
          <p:spPr>
            <a:xfrm>
              <a:off x="0" y="183448"/>
              <a:ext cx="4526700" cy="996900"/>
            </a:xfrm>
            <a:prstGeom prst="rect">
              <a:avLst/>
            </a:prstGeom>
            <a:solidFill>
              <a:schemeClr val="lt1">
                <a:alpha val="89800"/>
              </a:schemeClr>
            </a:solidFill>
            <a:ln cap="flat" cmpd="sng" w="33875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72"/>
            <p:cNvSpPr txBox="1"/>
            <p:nvPr/>
          </p:nvSpPr>
          <p:spPr>
            <a:xfrm>
              <a:off x="0" y="175889"/>
              <a:ext cx="4526700" cy="99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351325" spcFirstLastPara="1" rIns="351325" wrap="square" tIns="229100">
              <a:noAutofit/>
            </a:bodyPr>
            <a:lstStyle/>
            <a:p>
              <a:pPr indent="-133350" lvl="1" marL="1651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Char char="•"/>
              </a:pPr>
              <a:r>
                <a:rPr b="1" i="0" lang="es-ES" sz="1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Answer</a:t>
              </a:r>
              <a:r>
                <a:rPr b="0" i="0" lang="es-ES" sz="1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lang="es-ES" sz="1300">
                  <a:latin typeface="Calibri"/>
                  <a:ea typeface="Calibri"/>
                  <a:cs typeface="Calibri"/>
                  <a:sym typeface="Calibri"/>
                </a:rPr>
                <a:t>Chili peppers thrive best in USDA hardiness zones 9–11. They are tender perennials and should be protected from temperatures below 55°F (13°C) for extended periods. If you're in a cooler climate, consider overwintering them indoors once they become semi-dormant.</a:t>
              </a:r>
              <a:endParaRPr sz="13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72"/>
            <p:cNvSpPr/>
            <p:nvPr/>
          </p:nvSpPr>
          <p:spPr>
            <a:xfrm>
              <a:off x="226340" y="21090"/>
              <a:ext cx="3168900" cy="3246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72"/>
            <p:cNvSpPr txBox="1"/>
            <p:nvPr/>
          </p:nvSpPr>
          <p:spPr>
            <a:xfrm>
              <a:off x="242192" y="36942"/>
              <a:ext cx="31371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19775" spcFirstLastPara="1" rIns="1197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1" i="0" lang="es-ES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Run 1:</a:t>
              </a:r>
              <a:endParaRPr b="1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72"/>
            <p:cNvSpPr/>
            <p:nvPr/>
          </p:nvSpPr>
          <p:spPr>
            <a:xfrm>
              <a:off x="0" y="1418061"/>
              <a:ext cx="4526700" cy="996900"/>
            </a:xfrm>
            <a:prstGeom prst="rect">
              <a:avLst/>
            </a:prstGeom>
            <a:solidFill>
              <a:schemeClr val="lt1">
                <a:alpha val="89800"/>
              </a:schemeClr>
            </a:solidFill>
            <a:ln cap="flat" cmpd="sng" w="33875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72"/>
            <p:cNvSpPr txBox="1"/>
            <p:nvPr/>
          </p:nvSpPr>
          <p:spPr>
            <a:xfrm>
              <a:off x="0" y="1364722"/>
              <a:ext cx="4526700" cy="108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351325" spcFirstLastPara="1" rIns="351325" wrap="square" tIns="229100">
              <a:noAutofit/>
            </a:bodyPr>
            <a:lstStyle/>
            <a:p>
              <a:pPr indent="-133350" lvl="1" marL="1651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Char char="•"/>
              </a:pPr>
              <a:r>
                <a:rPr b="1" i="0" lang="es-ES" sz="1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Answer</a:t>
              </a:r>
              <a:r>
                <a:rPr b="0" i="0" lang="es-ES" sz="1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lang="es-ES" sz="1300">
                  <a:latin typeface="Calibri"/>
                  <a:ea typeface="Calibri"/>
                  <a:cs typeface="Calibri"/>
                  <a:sym typeface="Calibri"/>
                </a:rPr>
                <a:t>Chili peppers thrive best in USDA hardiness zones 9–11. They are tender perennials and should be protected from temperatures below 55°F (13°C) for extended periods. If you're in a cooler climate, consider overwintering them indoors once they become semi-dormant. </a:t>
              </a:r>
              <a:endParaRPr sz="13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72"/>
            <p:cNvSpPr/>
            <p:nvPr/>
          </p:nvSpPr>
          <p:spPr>
            <a:xfrm>
              <a:off x="226297" y="1247695"/>
              <a:ext cx="3168900" cy="3246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72"/>
            <p:cNvSpPr txBox="1"/>
            <p:nvPr/>
          </p:nvSpPr>
          <p:spPr>
            <a:xfrm>
              <a:off x="242192" y="1255619"/>
              <a:ext cx="31371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19775" spcFirstLastPara="1" rIns="1197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1" i="0" lang="es-ES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Run 2:</a:t>
              </a:r>
              <a:endParaRPr b="1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72"/>
            <p:cNvSpPr/>
            <p:nvPr/>
          </p:nvSpPr>
          <p:spPr>
            <a:xfrm>
              <a:off x="0" y="2636670"/>
              <a:ext cx="4526700" cy="866400"/>
            </a:xfrm>
            <a:prstGeom prst="rect">
              <a:avLst/>
            </a:prstGeom>
            <a:solidFill>
              <a:schemeClr val="lt1">
                <a:alpha val="89800"/>
              </a:schemeClr>
            </a:solidFill>
            <a:ln cap="flat" cmpd="sng" w="33875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72"/>
            <p:cNvSpPr txBox="1"/>
            <p:nvPr/>
          </p:nvSpPr>
          <p:spPr>
            <a:xfrm>
              <a:off x="0" y="2636681"/>
              <a:ext cx="4526700" cy="96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351325" spcFirstLastPara="1" rIns="351325" wrap="square" tIns="229100">
              <a:noAutofit/>
            </a:bodyPr>
            <a:lstStyle/>
            <a:p>
              <a:pPr indent="-139700" lvl="1" marL="1651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b="1" i="0" lang="es-ES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Answer</a:t>
              </a:r>
              <a:r>
                <a:rPr b="0" i="0" lang="es-ES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lang="es-ES" sz="1300">
                  <a:latin typeface="Calibri"/>
                  <a:ea typeface="Calibri"/>
                  <a:cs typeface="Calibri"/>
                  <a:sym typeface="Calibri"/>
                </a:rPr>
                <a:t>Chili peppers generally thrive in USDA hardiness zones 9 to 11, where the climate is warm and frost-free. They prefer temperatures between 70°F and 90°F (21°C to 32°C) for optimal growth.</a:t>
              </a:r>
              <a:endParaRPr sz="13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72"/>
            <p:cNvSpPr/>
            <p:nvPr/>
          </p:nvSpPr>
          <p:spPr>
            <a:xfrm>
              <a:off x="226340" y="2474310"/>
              <a:ext cx="3168900" cy="3246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72"/>
            <p:cNvSpPr txBox="1"/>
            <p:nvPr/>
          </p:nvSpPr>
          <p:spPr>
            <a:xfrm>
              <a:off x="242192" y="2490162"/>
              <a:ext cx="31371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19775" spcFirstLastPara="1" rIns="1197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1" i="0" lang="es-ES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Run 3:</a:t>
              </a:r>
              <a:endParaRPr b="1" i="0" sz="1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0" name="Google Shape;710;p72"/>
          <p:cNvSpPr txBox="1"/>
          <p:nvPr/>
        </p:nvSpPr>
        <p:spPr>
          <a:xfrm>
            <a:off x="6563875" y="1682075"/>
            <a:ext cx="54474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E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</a:t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1" lang="es-E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Q:</a:t>
            </a:r>
            <a:r>
              <a:rPr b="0" i="1" lang="es-E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is the best zone for growing chili peppers</a:t>
            </a:r>
            <a:r>
              <a:rPr b="0" i="1" lang="es-E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sz="1500"/>
          </a:p>
        </p:txBody>
      </p:sp>
      <p:sp>
        <p:nvSpPr>
          <p:cNvPr id="711" name="Google Shape;711;p72"/>
          <p:cNvSpPr txBox="1"/>
          <p:nvPr/>
        </p:nvSpPr>
        <p:spPr>
          <a:xfrm>
            <a:off x="455236" y="400050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 Evaluation</a:t>
            </a:r>
            <a:endParaRPr b="0" i="0" sz="15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72"/>
          <p:cNvSpPr txBox="1"/>
          <p:nvPr/>
        </p:nvSpPr>
        <p:spPr>
          <a:xfrm>
            <a:off x="411524" y="988872"/>
            <a:ext cx="11368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/>
              <a:t>U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sed a large language model</a:t>
            </a:r>
            <a:r>
              <a:rPr lang="es-ES" sz="1500"/>
              <a:t> 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judge, </a:t>
            </a:r>
            <a:r>
              <a:rPr lang="es-ES" sz="1500"/>
              <a:t>the mode used was </a:t>
            </a:r>
            <a:r>
              <a:rPr b="1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gpt-4o-mini</a:t>
            </a:r>
            <a:r>
              <a:rPr lang="es-ES" sz="1500"/>
              <a:t>. The </a:t>
            </a:r>
            <a:r>
              <a:rPr lang="es-ES" sz="1500"/>
              <a:t>judge</a:t>
            </a:r>
            <a:r>
              <a:rPr lang="es-ES" sz="1500"/>
              <a:t> and agent were 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provided with the same context that was retrieved from the self-query retriever. The </a:t>
            </a:r>
            <a:r>
              <a:rPr lang="es-ES" sz="1500"/>
              <a:t>evaluation was done with 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 test questions</a:t>
            </a:r>
            <a:r>
              <a:rPr lang="es-ES" sz="1500"/>
              <a:t>, and repeated </a:t>
            </a:r>
            <a:r>
              <a:rPr b="0" i="0" lang="es-E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three</a:t>
            </a:r>
            <a:r>
              <a:rPr lang="es-ES" sz="1500"/>
              <a:t> times.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3" name="Google Shape;713;p72"/>
          <p:cNvGrpSpPr/>
          <p:nvPr/>
        </p:nvGrpSpPr>
        <p:grpSpPr>
          <a:xfrm>
            <a:off x="576863" y="1673277"/>
            <a:ext cx="5987010" cy="2000080"/>
            <a:chOff x="576863" y="1508889"/>
            <a:chExt cx="5987010" cy="2000080"/>
          </a:xfrm>
        </p:grpSpPr>
        <p:sp>
          <p:nvSpPr>
            <p:cNvPr id="714" name="Google Shape;714;p72"/>
            <p:cNvSpPr/>
            <p:nvPr/>
          </p:nvSpPr>
          <p:spPr>
            <a:xfrm>
              <a:off x="576863" y="2559395"/>
              <a:ext cx="252000" cy="222900"/>
            </a:xfrm>
            <a:prstGeom prst="ellipse">
              <a:avLst/>
            </a:prstGeom>
            <a:solidFill>
              <a:srgbClr val="548135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72"/>
            <p:cNvSpPr/>
            <p:nvPr/>
          </p:nvSpPr>
          <p:spPr>
            <a:xfrm>
              <a:off x="576863" y="2908278"/>
              <a:ext cx="252000" cy="222900"/>
            </a:xfrm>
            <a:prstGeom prst="ellipse">
              <a:avLst/>
            </a:prstGeom>
            <a:solidFill>
              <a:srgbClr val="385623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72"/>
            <p:cNvSpPr/>
            <p:nvPr/>
          </p:nvSpPr>
          <p:spPr>
            <a:xfrm>
              <a:off x="576863" y="1568452"/>
              <a:ext cx="252000" cy="222900"/>
            </a:xfrm>
            <a:prstGeom prst="ellipse">
              <a:avLst/>
            </a:prstGeom>
            <a:solidFill>
              <a:srgbClr val="E1EFD8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72"/>
            <p:cNvSpPr/>
            <p:nvPr/>
          </p:nvSpPr>
          <p:spPr>
            <a:xfrm>
              <a:off x="950671" y="1508889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Correctness: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factual accuracy</a:t>
              </a:r>
              <a:endParaRPr sz="1500"/>
            </a:p>
          </p:txBody>
        </p:sp>
        <p:sp>
          <p:nvSpPr>
            <p:cNvPr id="718" name="Google Shape;718;p72"/>
            <p:cNvSpPr/>
            <p:nvPr/>
          </p:nvSpPr>
          <p:spPr>
            <a:xfrm>
              <a:off x="576863" y="1898767"/>
              <a:ext cx="252000" cy="222900"/>
            </a:xfrm>
            <a:prstGeom prst="ellipse">
              <a:avLst/>
            </a:prstGeom>
            <a:solidFill>
              <a:srgbClr val="C4E0B2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72"/>
            <p:cNvSpPr/>
            <p:nvPr/>
          </p:nvSpPr>
          <p:spPr>
            <a:xfrm>
              <a:off x="950672" y="1839203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Groundedness: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supported by the provided context</a:t>
              </a:r>
              <a:endParaRPr sz="1500"/>
            </a:p>
          </p:txBody>
        </p:sp>
        <p:sp>
          <p:nvSpPr>
            <p:cNvPr id="720" name="Google Shape;720;p72"/>
            <p:cNvSpPr/>
            <p:nvPr/>
          </p:nvSpPr>
          <p:spPr>
            <a:xfrm>
              <a:off x="576863" y="2229081"/>
              <a:ext cx="252000" cy="222900"/>
            </a:xfrm>
            <a:prstGeom prst="ellipse">
              <a:avLst/>
            </a:prstGeom>
            <a:solidFill>
              <a:srgbClr val="A8D08C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72"/>
            <p:cNvSpPr/>
            <p:nvPr/>
          </p:nvSpPr>
          <p:spPr>
            <a:xfrm>
              <a:off x="950672" y="2169517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Relevance: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addresses the question</a:t>
              </a:r>
              <a:endParaRPr sz="1500"/>
            </a:p>
          </p:txBody>
        </p:sp>
        <p:sp>
          <p:nvSpPr>
            <p:cNvPr id="722" name="Google Shape;722;p72"/>
            <p:cNvSpPr/>
            <p:nvPr/>
          </p:nvSpPr>
          <p:spPr>
            <a:xfrm>
              <a:off x="950672" y="2499832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Completeness: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covers the key steps/details expected</a:t>
              </a:r>
              <a:endParaRPr sz="1500"/>
            </a:p>
          </p:txBody>
        </p:sp>
        <p:sp>
          <p:nvSpPr>
            <p:cNvPr id="723" name="Google Shape;723;p72"/>
            <p:cNvSpPr/>
            <p:nvPr/>
          </p:nvSpPr>
          <p:spPr>
            <a:xfrm>
              <a:off x="950672" y="2848715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Conciseness: 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clear and not verbose</a:t>
              </a:r>
              <a:endParaRPr sz="1500"/>
            </a:p>
          </p:txBody>
        </p:sp>
        <p:sp>
          <p:nvSpPr>
            <p:cNvPr id="724" name="Google Shape;724;p72"/>
            <p:cNvSpPr/>
            <p:nvPr/>
          </p:nvSpPr>
          <p:spPr>
            <a:xfrm>
              <a:off x="576863" y="3238594"/>
              <a:ext cx="252000" cy="222900"/>
            </a:xfrm>
            <a:prstGeom prst="ellipse">
              <a:avLst/>
            </a:prstGeom>
            <a:solidFill>
              <a:srgbClr val="7F7F7F">
                <a:alpha val="49800"/>
              </a:srgbClr>
            </a:solidFill>
            <a:ln cap="flat" cmpd="sng" w="33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72"/>
            <p:cNvSpPr/>
            <p:nvPr/>
          </p:nvSpPr>
          <p:spPr>
            <a:xfrm>
              <a:off x="950672" y="3179029"/>
              <a:ext cx="5613201" cy="329940"/>
            </a:xfrm>
            <a:custGeom>
              <a:rect b="b" l="l" r="r" t="t"/>
              <a:pathLst>
                <a:path extrusionOk="0" h="622529" w="3321421">
                  <a:moveTo>
                    <a:pt x="0" y="0"/>
                  </a:moveTo>
                  <a:lnTo>
                    <a:pt x="3321421" y="0"/>
                  </a:lnTo>
                  <a:lnTo>
                    <a:pt x="3321421" y="622529"/>
                  </a:lnTo>
                  <a:lnTo>
                    <a:pt x="0" y="62252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2700" lIns="0" spcFirstLastPara="1" rIns="0" wrap="square" tIns="1270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Consistency</a:t>
              </a:r>
              <a:r>
                <a:rPr b="0" i="0" lang="es-ES" sz="1600" u="none" cap="none" strike="noStrike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lang="es-ES" sz="1600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similarity</a:t>
              </a:r>
              <a:r>
                <a:rPr lang="es-ES" sz="1600">
                  <a:solidFill>
                    <a:srgbClr val="001D35"/>
                  </a:solidFill>
                  <a:latin typeface="Calibri"/>
                  <a:ea typeface="Calibri"/>
                  <a:cs typeface="Calibri"/>
                  <a:sym typeface="Calibri"/>
                </a:rPr>
                <a:t> of outputs (repeats)</a:t>
              </a:r>
              <a:endParaRPr sz="150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73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73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732" name="Google Shape;732;p73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733" name="Google Shape;733;p73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4" name="Google Shape;734;p73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5" name="Google Shape;735;p73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736" name="Google Shape;736;p73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7" name="Google Shape;737;p73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738" name="Google Shape;738;p73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9" name="Google Shape;739;p73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740" name="Google Shape;740;p73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73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742" name="Google Shape;742;p73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743" name="Google Shape;743;p73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4" name="Google Shape;744;p73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745" name="Google Shape;745;p73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746" name="Google Shape;746;p73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73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8" name="Google Shape;748;p73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 i="1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9" name="Google Shape;749;p73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73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751" name="Google Shape;751;p73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2" name="Google Shape;752;p73"/>
          <p:cNvSpPr/>
          <p:nvPr/>
        </p:nvSpPr>
        <p:spPr>
          <a:xfrm>
            <a:off x="-491938" y="5825374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73"/>
          <p:cNvSpPr/>
          <p:nvPr/>
        </p:nvSpPr>
        <p:spPr>
          <a:xfrm>
            <a:off x="450520" y="6034484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754" name="Google Shape;754;p73"/>
          <p:cNvSpPr txBox="1"/>
          <p:nvPr/>
        </p:nvSpPr>
        <p:spPr>
          <a:xfrm>
            <a:off x="984392" y="6069774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Deployment</a:t>
            </a:r>
            <a:endParaRPr/>
          </a:p>
        </p:txBody>
      </p:sp>
      <p:sp>
        <p:nvSpPr>
          <p:cNvPr id="755" name="Google Shape;755;p73"/>
          <p:cNvSpPr/>
          <p:nvPr/>
        </p:nvSpPr>
        <p:spPr>
          <a:xfrm>
            <a:off x="-491938" y="1000240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6" name="Google Shape;756;p73"/>
          <p:cNvSpPr/>
          <p:nvPr/>
        </p:nvSpPr>
        <p:spPr>
          <a:xfrm>
            <a:off x="456109" y="1209350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757" name="Google Shape;757;p73"/>
          <p:cNvSpPr txBox="1"/>
          <p:nvPr/>
        </p:nvSpPr>
        <p:spPr>
          <a:xfrm>
            <a:off x="984392" y="1244640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758" name="Google Shape;758;p73"/>
          <p:cNvSpPr/>
          <p:nvPr/>
        </p:nvSpPr>
        <p:spPr>
          <a:xfrm>
            <a:off x="-491938" y="1001061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73"/>
          <p:cNvSpPr/>
          <p:nvPr/>
        </p:nvSpPr>
        <p:spPr>
          <a:xfrm>
            <a:off x="456109" y="1210171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0" name="Google Shape;760;p73"/>
          <p:cNvSpPr txBox="1"/>
          <p:nvPr/>
        </p:nvSpPr>
        <p:spPr>
          <a:xfrm>
            <a:off x="984392" y="1245461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6" id="766" name="Google Shape;766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858176" y="6269075"/>
            <a:ext cx="68704" cy="45720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767;p74"/>
          <p:cNvSpPr txBox="1"/>
          <p:nvPr/>
        </p:nvSpPr>
        <p:spPr>
          <a:xfrm>
            <a:off x="9268143" y="641799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8" name="Google Shape;768;p74"/>
          <p:cNvSpPr txBox="1"/>
          <p:nvPr/>
        </p:nvSpPr>
        <p:spPr>
          <a:xfrm>
            <a:off x="575100" y="6363371"/>
            <a:ext cx="1104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https://huggingface.co/spaces/DaanBooy/GrowGuide</a:t>
            </a:r>
            <a:endParaRPr/>
          </a:p>
        </p:txBody>
      </p:sp>
      <p:sp>
        <p:nvSpPr>
          <p:cNvPr id="769" name="Google Shape;769;p74"/>
          <p:cNvSpPr txBox="1"/>
          <p:nvPr/>
        </p:nvSpPr>
        <p:spPr>
          <a:xfrm>
            <a:off x="478144" y="373169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</a:t>
            </a: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770" name="Google Shape;770;p74"/>
          <p:cNvSpPr txBox="1"/>
          <p:nvPr/>
        </p:nvSpPr>
        <p:spPr>
          <a:xfrm>
            <a:off x="575100" y="957800"/>
            <a:ext cx="4678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1" name="Google Shape;771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6762" y="2458127"/>
            <a:ext cx="9638479" cy="3905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72" name="Google Shape;772;p7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0300" y="1003000"/>
            <a:ext cx="11926749" cy="132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74"/>
          <p:cNvSpPr txBox="1"/>
          <p:nvPr/>
        </p:nvSpPr>
        <p:spPr>
          <a:xfrm>
            <a:off x="478150" y="1125775"/>
            <a:ext cx="50736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HuggingFace Spaces for the deployment.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Converted the the necessary agent code to a .py file.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Made a .py app file for Gradio, to setup the interface and interaction with the agent file. And to adjust to theme.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74"/>
          <p:cNvSpPr txBox="1"/>
          <p:nvPr/>
        </p:nvSpPr>
        <p:spPr>
          <a:xfrm>
            <a:off x="6103050" y="1125775"/>
            <a:ext cx="5808000" cy="12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s-ES" sz="1600">
                <a:solidFill>
                  <a:schemeClr val="dk1"/>
                </a:solidFill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nteractable components:</a:t>
            </a:r>
            <a:endParaRPr sz="1600">
              <a:solidFill>
                <a:schemeClr val="dk1"/>
              </a:solidFill>
              <a:highlight>
                <a:srgbClr val="E6F2DE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600"/>
              <a:buFont typeface="Calibri"/>
              <a:buChar char="●"/>
            </a:pPr>
            <a:r>
              <a:rPr lang="es-ES" sz="1600">
                <a:solidFill>
                  <a:schemeClr val="dk1"/>
                </a:solidFill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The chat to ask fruit and vegetable related growing tips.</a:t>
            </a:r>
            <a:endParaRPr sz="1600">
              <a:solidFill>
                <a:schemeClr val="dk1"/>
              </a:solidFill>
              <a:highlight>
                <a:srgbClr val="E6F2DE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600"/>
              <a:buFont typeface="Calibri"/>
              <a:buChar char="●"/>
            </a:pPr>
            <a:r>
              <a:rPr lang="es-ES" sz="1600">
                <a:solidFill>
                  <a:schemeClr val="dk1"/>
                </a:solidFill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Speech to Text input &amp; Text to Speech output</a:t>
            </a:r>
            <a:endParaRPr sz="1600">
              <a:solidFill>
                <a:schemeClr val="dk1"/>
              </a:solidFill>
              <a:highlight>
                <a:srgbClr val="E6F2DE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600"/>
              <a:buFont typeface="Calibri"/>
              <a:buChar char="●"/>
            </a:pPr>
            <a:r>
              <a:rPr lang="es-ES" sz="1600">
                <a:solidFill>
                  <a:schemeClr val="dk1"/>
                </a:solidFill>
                <a:highlight>
                  <a:srgbClr val="E6F2DE"/>
                </a:highlight>
                <a:latin typeface="Calibri"/>
                <a:ea typeface="Calibri"/>
                <a:cs typeface="Calibri"/>
                <a:sym typeface="Calibri"/>
              </a:rPr>
              <a:t>Download the generated plannings.</a:t>
            </a:r>
            <a:endParaRPr sz="1600">
              <a:highlight>
                <a:srgbClr val="E6F2DE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6" id="780" name="Google Shape;780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858176" y="6269075"/>
            <a:ext cx="68704" cy="45720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75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2" name="Google Shape;782;p75"/>
          <p:cNvSpPr txBox="1"/>
          <p:nvPr/>
        </p:nvSpPr>
        <p:spPr>
          <a:xfrm>
            <a:off x="575100" y="5976096"/>
            <a:ext cx="1104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https://huggingface.co/spaces/DaanBooy/GrowGuide</a:t>
            </a:r>
            <a:endParaRPr/>
          </a:p>
        </p:txBody>
      </p:sp>
      <p:pic>
        <p:nvPicPr>
          <p:cNvPr id="783" name="Google Shape;783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950" y="793701"/>
            <a:ext cx="11558099" cy="491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9"/>
          <p:cNvSpPr/>
          <p:nvPr/>
        </p:nvSpPr>
        <p:spPr>
          <a:xfrm>
            <a:off x="-491938" y="969124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59"/>
          <p:cNvSpPr/>
          <p:nvPr/>
        </p:nvSpPr>
        <p:spPr>
          <a:xfrm>
            <a:off x="450520" y="1178234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/>
          </a:p>
        </p:txBody>
      </p:sp>
      <p:sp>
        <p:nvSpPr>
          <p:cNvPr id="327" name="Google Shape;327;p59"/>
          <p:cNvSpPr txBox="1"/>
          <p:nvPr/>
        </p:nvSpPr>
        <p:spPr>
          <a:xfrm>
            <a:off x="984392" y="1213524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  <p:sp>
        <p:nvSpPr>
          <p:cNvPr id="328" name="Google Shape;328;p59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59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330" name="Google Shape;330;p59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331" name="Google Shape;331;p59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59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3" name="Google Shape;333;p59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334" name="Google Shape;334;p59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59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336" name="Google Shape;336;p59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" name="Google Shape;337;p59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338" name="Google Shape;338;p59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59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340" name="Google Shape;340;p59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341" name="Google Shape;341;p59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59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343" name="Google Shape;343;p59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344" name="Google Shape;344;p59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59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6" name="Google Shape;346;p59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 i="1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7" name="Google Shape;347;p59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59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349" name="Google Shape;349;p59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5" name="Google Shape;35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739825"/>
            <a:ext cx="12192000" cy="3130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6" name="Google Shape;356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525" y="711975"/>
            <a:ext cx="12192000" cy="101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6" id="357" name="Google Shape;357;p6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858176" y="6269075"/>
            <a:ext cx="68704" cy="4572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60"/>
          <p:cNvSpPr/>
          <p:nvPr/>
        </p:nvSpPr>
        <p:spPr>
          <a:xfrm>
            <a:off x="184800" y="3739825"/>
            <a:ext cx="12007200" cy="28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E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Chosen Subject: Growing fruits and vegetables at home.</a:t>
            </a:r>
            <a:endParaRPr b="1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60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60"/>
          <p:cNvSpPr txBox="1"/>
          <p:nvPr/>
        </p:nvSpPr>
        <p:spPr>
          <a:xfrm>
            <a:off x="5114243" y="1787125"/>
            <a:ext cx="1963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1" i="0" lang="es-ES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tasks</a:t>
            </a:r>
            <a:endParaRPr b="1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1" name="Google Shape;361;p6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881094" y="82625"/>
            <a:ext cx="22098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60" title="20240421_144011.jp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" y="4104926"/>
            <a:ext cx="2544789" cy="26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60" title="20240901_145624.jpg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72975" y="4104913"/>
            <a:ext cx="2008623" cy="2678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60" title="20240513_123456.jpg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544799" y="4104925"/>
            <a:ext cx="3819556" cy="2678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60" title="20240602_213512.jpg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364350" y="4104925"/>
            <a:ext cx="2008631" cy="26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60" title="IMG-20240920-WA0012.jpg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0381600" y="4104916"/>
            <a:ext cx="2008623" cy="26781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60"/>
          <p:cNvGrpSpPr/>
          <p:nvPr/>
        </p:nvGrpSpPr>
        <p:grpSpPr>
          <a:xfrm>
            <a:off x="1949188" y="2141137"/>
            <a:ext cx="8367283" cy="1385367"/>
            <a:chOff x="2073793" y="-56"/>
            <a:chExt cx="5920387" cy="2075456"/>
          </a:xfrm>
        </p:grpSpPr>
        <p:sp>
          <p:nvSpPr>
            <p:cNvPr id="368" name="Google Shape;368;p60"/>
            <p:cNvSpPr/>
            <p:nvPr/>
          </p:nvSpPr>
          <p:spPr>
            <a:xfrm>
              <a:off x="2073793" y="-56"/>
              <a:ext cx="1774800" cy="2075400"/>
            </a:xfrm>
            <a:prstGeom prst="roundRect">
              <a:avLst>
                <a:gd fmla="val 10000" name="adj"/>
              </a:avLst>
            </a:prstGeom>
            <a:solidFill>
              <a:srgbClr val="274E13"/>
            </a:solidFill>
            <a:ln cap="flat" cmpd="sng" w="169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60"/>
            <p:cNvSpPr txBox="1"/>
            <p:nvPr/>
          </p:nvSpPr>
          <p:spPr>
            <a:xfrm>
              <a:off x="2125771" y="51922"/>
              <a:ext cx="1670700" cy="19713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Collect/clean/store relevant data for the chosen subject</a:t>
              </a:r>
              <a:endPara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60"/>
            <p:cNvSpPr/>
            <p:nvPr/>
          </p:nvSpPr>
          <p:spPr>
            <a:xfrm>
              <a:off x="4146587" y="0"/>
              <a:ext cx="1774800" cy="2075400"/>
            </a:xfrm>
            <a:prstGeom prst="roundRect">
              <a:avLst>
                <a:gd fmla="val 10000" name="adj"/>
              </a:avLst>
            </a:prstGeom>
            <a:solidFill>
              <a:srgbClr val="D9EAD3"/>
            </a:solidFill>
            <a:ln cap="flat" cmpd="sng" w="169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60"/>
            <p:cNvSpPr txBox="1"/>
            <p:nvPr/>
          </p:nvSpPr>
          <p:spPr>
            <a:xfrm>
              <a:off x="4198565" y="51978"/>
              <a:ext cx="1670700" cy="1971300"/>
            </a:xfrm>
            <a:prstGeom prst="rect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Develop a full QA chain of the chatbot agent that uses multiple tools and memory </a:t>
              </a:r>
              <a:endPara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60"/>
            <p:cNvSpPr/>
            <p:nvPr/>
          </p:nvSpPr>
          <p:spPr>
            <a:xfrm>
              <a:off x="6219380" y="0"/>
              <a:ext cx="1774800" cy="2075400"/>
            </a:xfrm>
            <a:prstGeom prst="roundRect">
              <a:avLst>
                <a:gd fmla="val 10000" name="adj"/>
              </a:avLst>
            </a:prstGeom>
            <a:solidFill>
              <a:srgbClr val="93C47D"/>
            </a:solidFill>
            <a:ln cap="flat" cmpd="sng" w="169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60"/>
            <p:cNvSpPr txBox="1"/>
            <p:nvPr/>
          </p:nvSpPr>
          <p:spPr>
            <a:xfrm>
              <a:off x="6271358" y="51978"/>
              <a:ext cx="1670700" cy="19713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60975" lIns="60975" spcFirstLastPara="1" rIns="60975" wrap="square" tIns="609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</a:t>
              </a:r>
              <a:r>
                <a:rPr b="1" i="0" lang="es-E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eployment of the chatbot with S</a:t>
              </a:r>
              <a:r>
                <a:rPr b="1" lang="es-E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TT and TTS</a:t>
              </a:r>
              <a:endPara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4" name="Google Shape;374;p60"/>
          <p:cNvSpPr txBox="1"/>
          <p:nvPr/>
        </p:nvSpPr>
        <p:spPr>
          <a:xfrm>
            <a:off x="184800" y="805126"/>
            <a:ext cx="118263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goal of the project is to develop a RAG system/AI bot that can answer questions about a chosen subject. The bot should be able to retrieve information out of a self made database, use tools and have session memory. The Bot also needs to be trackable and deployed, and allow for speech to text input and text to speech output.</a:t>
            </a:r>
            <a:endParaRPr sz="1500"/>
          </a:p>
        </p:txBody>
      </p:sp>
      <p:sp>
        <p:nvSpPr>
          <p:cNvPr id="375" name="Google Shape;375;p60"/>
          <p:cNvSpPr txBox="1"/>
          <p:nvPr/>
        </p:nvSpPr>
        <p:spPr>
          <a:xfrm>
            <a:off x="478144" y="155819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 Project overview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1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61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382" name="Google Shape;382;p61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3" name="Google Shape;383;p61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384" name="Google Shape;384;p61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61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386" name="Google Shape;386;p61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387" name="Google Shape;387;p61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61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389" name="Google Shape;389;p61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390" name="Google Shape;390;p61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61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2" name="Google Shape;392;p61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 i="1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3" name="Google Shape;393;p61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61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395" name="Google Shape;395;p61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</a:t>
            </a: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6" name="Google Shape;396;p61"/>
          <p:cNvSpPr/>
          <p:nvPr/>
        </p:nvSpPr>
        <p:spPr>
          <a:xfrm>
            <a:off x="-491938" y="1000648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61"/>
          <p:cNvSpPr/>
          <p:nvPr/>
        </p:nvSpPr>
        <p:spPr>
          <a:xfrm>
            <a:off x="456109" y="1209758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8" name="Google Shape;398;p61"/>
          <p:cNvSpPr txBox="1"/>
          <p:nvPr/>
        </p:nvSpPr>
        <p:spPr>
          <a:xfrm>
            <a:off x="984392" y="1245048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  <p:sp>
        <p:nvSpPr>
          <p:cNvPr id="399" name="Google Shape;399;p61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61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/>
          </a:p>
        </p:txBody>
      </p:sp>
      <p:sp>
        <p:nvSpPr>
          <p:cNvPr id="401" name="Google Shape;401;p61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402" name="Google Shape;402;p61"/>
          <p:cNvSpPr/>
          <p:nvPr/>
        </p:nvSpPr>
        <p:spPr>
          <a:xfrm>
            <a:off x="-491938" y="1938549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61"/>
          <p:cNvSpPr/>
          <p:nvPr/>
        </p:nvSpPr>
        <p:spPr>
          <a:xfrm>
            <a:off x="450520" y="2147659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404" name="Google Shape;404;p61"/>
          <p:cNvSpPr txBox="1"/>
          <p:nvPr/>
        </p:nvSpPr>
        <p:spPr>
          <a:xfrm>
            <a:off x="984392" y="2182949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62"/>
          <p:cNvGrpSpPr/>
          <p:nvPr/>
        </p:nvGrpSpPr>
        <p:grpSpPr>
          <a:xfrm rot="2406252">
            <a:off x="6455627" y="1454820"/>
            <a:ext cx="2167750" cy="2122360"/>
            <a:chOff x="1333276" y="1571710"/>
            <a:chExt cx="2378505" cy="2371719"/>
          </a:xfrm>
        </p:grpSpPr>
        <p:sp>
          <p:nvSpPr>
            <p:cNvPr id="411" name="Google Shape;411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5" name="Google Shape;415;p62"/>
          <p:cNvSpPr txBox="1"/>
          <p:nvPr/>
        </p:nvSpPr>
        <p:spPr>
          <a:xfrm>
            <a:off x="9511235" y="6417995"/>
            <a:ext cx="2500107" cy="326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6" name="Google Shape;416;p62"/>
          <p:cNvSpPr/>
          <p:nvPr/>
        </p:nvSpPr>
        <p:spPr>
          <a:xfrm>
            <a:off x="6302987" y="3775566"/>
            <a:ext cx="2638740" cy="2404073"/>
          </a:xfrm>
          <a:custGeom>
            <a:rect b="b" l="l" r="r" t="t"/>
            <a:pathLst>
              <a:path extrusionOk="0" h="2404073" w="2638740">
                <a:moveTo>
                  <a:pt x="0" y="248004"/>
                </a:moveTo>
                <a:cubicBezTo>
                  <a:pt x="5031" y="108764"/>
                  <a:pt x="123959" y="5049"/>
                  <a:pt x="248004" y="0"/>
                </a:cubicBezTo>
                <a:cubicBezTo>
                  <a:pt x="366468" y="-8201"/>
                  <a:pt x="563455" y="9149"/>
                  <a:pt x="826542" y="0"/>
                </a:cubicBezTo>
                <a:cubicBezTo>
                  <a:pt x="1089629" y="-9149"/>
                  <a:pt x="1247038" y="3252"/>
                  <a:pt x="1362225" y="0"/>
                </a:cubicBezTo>
                <a:cubicBezTo>
                  <a:pt x="1477412" y="-3252"/>
                  <a:pt x="1616050" y="18354"/>
                  <a:pt x="1855053" y="0"/>
                </a:cubicBezTo>
                <a:cubicBezTo>
                  <a:pt x="2094056" y="-18354"/>
                  <a:pt x="2252073" y="23820"/>
                  <a:pt x="2390736" y="0"/>
                </a:cubicBezTo>
                <a:cubicBezTo>
                  <a:pt x="2539149" y="-32229"/>
                  <a:pt x="2642803" y="112916"/>
                  <a:pt x="2638740" y="248004"/>
                </a:cubicBezTo>
                <a:cubicBezTo>
                  <a:pt x="2656442" y="485245"/>
                  <a:pt x="2644609" y="752151"/>
                  <a:pt x="2638740" y="922187"/>
                </a:cubicBezTo>
                <a:cubicBezTo>
                  <a:pt x="2632871" y="1092223"/>
                  <a:pt x="2611595" y="1278070"/>
                  <a:pt x="2638740" y="1500967"/>
                </a:cubicBezTo>
                <a:cubicBezTo>
                  <a:pt x="2665885" y="1723864"/>
                  <a:pt x="2651105" y="1960964"/>
                  <a:pt x="2638740" y="2156069"/>
                </a:cubicBezTo>
                <a:cubicBezTo>
                  <a:pt x="2662139" y="2270187"/>
                  <a:pt x="2518028" y="2382841"/>
                  <a:pt x="2390736" y="2404073"/>
                </a:cubicBezTo>
                <a:cubicBezTo>
                  <a:pt x="2221921" y="2423439"/>
                  <a:pt x="2043486" y="2419403"/>
                  <a:pt x="1833626" y="2404073"/>
                </a:cubicBezTo>
                <a:cubicBezTo>
                  <a:pt x="1623766" y="2388744"/>
                  <a:pt x="1565829" y="2400012"/>
                  <a:pt x="1362225" y="2404073"/>
                </a:cubicBezTo>
                <a:cubicBezTo>
                  <a:pt x="1158621" y="2408134"/>
                  <a:pt x="1032742" y="2390178"/>
                  <a:pt x="890824" y="2404073"/>
                </a:cubicBezTo>
                <a:cubicBezTo>
                  <a:pt x="748906" y="2417968"/>
                  <a:pt x="537897" y="2409217"/>
                  <a:pt x="248004" y="2404073"/>
                </a:cubicBezTo>
                <a:cubicBezTo>
                  <a:pt x="112797" y="2431540"/>
                  <a:pt x="10669" y="2308632"/>
                  <a:pt x="0" y="2156069"/>
                </a:cubicBezTo>
                <a:cubicBezTo>
                  <a:pt x="-2855" y="1837507"/>
                  <a:pt x="22140" y="1715491"/>
                  <a:pt x="0" y="1481886"/>
                </a:cubicBezTo>
                <a:cubicBezTo>
                  <a:pt x="-22140" y="1248281"/>
                  <a:pt x="17741" y="973400"/>
                  <a:pt x="0" y="845864"/>
                </a:cubicBezTo>
                <a:cubicBezTo>
                  <a:pt x="-17741" y="718328"/>
                  <a:pt x="23932" y="394939"/>
                  <a:pt x="0" y="248004"/>
                </a:cubicBezTo>
                <a:close/>
              </a:path>
            </a:pathLst>
          </a:custGeom>
          <a:noFill/>
          <a:ln cap="flat" cmpd="sng" w="57150">
            <a:solidFill>
              <a:srgbClr val="3876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7" name="Google Shape;417;p62"/>
          <p:cNvGrpSpPr/>
          <p:nvPr/>
        </p:nvGrpSpPr>
        <p:grpSpPr>
          <a:xfrm>
            <a:off x="5719879" y="2337426"/>
            <a:ext cx="611972" cy="328829"/>
            <a:chOff x="7412036" y="2634233"/>
            <a:chExt cx="895350" cy="367489"/>
          </a:xfrm>
        </p:grpSpPr>
        <p:cxnSp>
          <p:nvCxnSpPr>
            <p:cNvPr id="418" name="Google Shape;418;p62"/>
            <p:cNvCxnSpPr/>
            <p:nvPr/>
          </p:nvCxnSpPr>
          <p:spPr>
            <a:xfrm>
              <a:off x="7412036" y="2817978"/>
              <a:ext cx="89535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19" name="Google Shape;419;p62"/>
            <p:cNvCxnSpPr/>
            <p:nvPr/>
          </p:nvCxnSpPr>
          <p:spPr>
            <a:xfrm>
              <a:off x="7561943" y="3001722"/>
              <a:ext cx="471337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20" name="Google Shape;420;p62"/>
            <p:cNvCxnSpPr/>
            <p:nvPr/>
          </p:nvCxnSpPr>
          <p:spPr>
            <a:xfrm>
              <a:off x="7561942" y="2634233"/>
              <a:ext cx="471337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</p:grpSp>
      <p:grpSp>
        <p:nvGrpSpPr>
          <p:cNvPr id="421" name="Google Shape;421;p62"/>
          <p:cNvGrpSpPr/>
          <p:nvPr/>
        </p:nvGrpSpPr>
        <p:grpSpPr>
          <a:xfrm rot="2406252">
            <a:off x="3401816" y="1454820"/>
            <a:ext cx="2167750" cy="2122360"/>
            <a:chOff x="1333276" y="1571710"/>
            <a:chExt cx="2378505" cy="2371719"/>
          </a:xfrm>
        </p:grpSpPr>
        <p:sp>
          <p:nvSpPr>
            <p:cNvPr id="422" name="Google Shape;422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6" name="Google Shape;426;p62"/>
          <p:cNvGrpSpPr/>
          <p:nvPr/>
        </p:nvGrpSpPr>
        <p:grpSpPr>
          <a:xfrm rot="2406252">
            <a:off x="6470765" y="1420006"/>
            <a:ext cx="2167750" cy="2122360"/>
            <a:chOff x="1333276" y="1571710"/>
            <a:chExt cx="2378505" cy="2371719"/>
          </a:xfrm>
        </p:grpSpPr>
        <p:sp>
          <p:nvSpPr>
            <p:cNvPr id="427" name="Google Shape;427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93C47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93C47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93C47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93C47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p62"/>
          <p:cNvSpPr txBox="1"/>
          <p:nvPr/>
        </p:nvSpPr>
        <p:spPr>
          <a:xfrm>
            <a:off x="3692494" y="2294439"/>
            <a:ext cx="161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cleaning</a:t>
            </a:r>
            <a:endParaRPr/>
          </a:p>
        </p:txBody>
      </p:sp>
      <p:sp>
        <p:nvSpPr>
          <p:cNvPr id="432" name="Google Shape;432;p62"/>
          <p:cNvSpPr/>
          <p:nvPr/>
        </p:nvSpPr>
        <p:spPr>
          <a:xfrm>
            <a:off x="3249176" y="3775564"/>
            <a:ext cx="2638740" cy="2404073"/>
          </a:xfrm>
          <a:custGeom>
            <a:rect b="b" l="l" r="r" t="t"/>
            <a:pathLst>
              <a:path extrusionOk="0" h="2404073" w="2638740">
                <a:moveTo>
                  <a:pt x="0" y="248004"/>
                </a:moveTo>
                <a:cubicBezTo>
                  <a:pt x="-12582" y="134546"/>
                  <a:pt x="141358" y="612"/>
                  <a:pt x="248004" y="0"/>
                </a:cubicBezTo>
                <a:cubicBezTo>
                  <a:pt x="450152" y="-5656"/>
                  <a:pt x="618741" y="-21637"/>
                  <a:pt x="719405" y="0"/>
                </a:cubicBezTo>
                <a:cubicBezTo>
                  <a:pt x="820069" y="21637"/>
                  <a:pt x="972846" y="10555"/>
                  <a:pt x="1212233" y="0"/>
                </a:cubicBezTo>
                <a:cubicBezTo>
                  <a:pt x="1451620" y="-10555"/>
                  <a:pt x="1584364" y="-4696"/>
                  <a:pt x="1726489" y="0"/>
                </a:cubicBezTo>
                <a:cubicBezTo>
                  <a:pt x="1868614" y="4696"/>
                  <a:pt x="2243406" y="-15854"/>
                  <a:pt x="2390736" y="0"/>
                </a:cubicBezTo>
                <a:cubicBezTo>
                  <a:pt x="2554261" y="-4998"/>
                  <a:pt x="2664051" y="93891"/>
                  <a:pt x="2638740" y="248004"/>
                </a:cubicBezTo>
                <a:cubicBezTo>
                  <a:pt x="2659836" y="401105"/>
                  <a:pt x="2612442" y="564049"/>
                  <a:pt x="2638740" y="845864"/>
                </a:cubicBezTo>
                <a:cubicBezTo>
                  <a:pt x="2665038" y="1127679"/>
                  <a:pt x="2656359" y="1156837"/>
                  <a:pt x="2638740" y="1424644"/>
                </a:cubicBezTo>
                <a:cubicBezTo>
                  <a:pt x="2621121" y="1692451"/>
                  <a:pt x="2609512" y="1963642"/>
                  <a:pt x="2638740" y="2156069"/>
                </a:cubicBezTo>
                <a:cubicBezTo>
                  <a:pt x="2635885" y="2302951"/>
                  <a:pt x="2536819" y="2394446"/>
                  <a:pt x="2390736" y="2404073"/>
                </a:cubicBezTo>
                <a:cubicBezTo>
                  <a:pt x="2125123" y="2399165"/>
                  <a:pt x="2046321" y="2400018"/>
                  <a:pt x="1855053" y="2404073"/>
                </a:cubicBezTo>
                <a:cubicBezTo>
                  <a:pt x="1663785" y="2408128"/>
                  <a:pt x="1530532" y="2421832"/>
                  <a:pt x="1319370" y="2404073"/>
                </a:cubicBezTo>
                <a:cubicBezTo>
                  <a:pt x="1108208" y="2386314"/>
                  <a:pt x="925276" y="2404419"/>
                  <a:pt x="762260" y="2404073"/>
                </a:cubicBezTo>
                <a:cubicBezTo>
                  <a:pt x="599244" y="2403728"/>
                  <a:pt x="417669" y="2402515"/>
                  <a:pt x="248004" y="2404073"/>
                </a:cubicBezTo>
                <a:cubicBezTo>
                  <a:pt x="122815" y="2376639"/>
                  <a:pt x="28357" y="2290044"/>
                  <a:pt x="0" y="2156069"/>
                </a:cubicBezTo>
                <a:cubicBezTo>
                  <a:pt x="23881" y="1872619"/>
                  <a:pt x="-1279" y="1832509"/>
                  <a:pt x="0" y="1520047"/>
                </a:cubicBezTo>
                <a:cubicBezTo>
                  <a:pt x="1279" y="1207585"/>
                  <a:pt x="-11697" y="1216925"/>
                  <a:pt x="0" y="941268"/>
                </a:cubicBezTo>
                <a:cubicBezTo>
                  <a:pt x="11697" y="665611"/>
                  <a:pt x="-28859" y="570865"/>
                  <a:pt x="0" y="248004"/>
                </a:cubicBezTo>
                <a:close/>
              </a:path>
            </a:pathLst>
          </a:custGeom>
          <a:noFill/>
          <a:ln cap="flat" cmpd="sng" w="57150">
            <a:solidFill>
              <a:srgbClr val="6AA84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3" name="Google Shape;433;p62"/>
          <p:cNvGrpSpPr/>
          <p:nvPr/>
        </p:nvGrpSpPr>
        <p:grpSpPr>
          <a:xfrm>
            <a:off x="2672238" y="2337426"/>
            <a:ext cx="611972" cy="328829"/>
            <a:chOff x="7412036" y="2634233"/>
            <a:chExt cx="895350" cy="367489"/>
          </a:xfrm>
        </p:grpSpPr>
        <p:cxnSp>
          <p:nvCxnSpPr>
            <p:cNvPr id="434" name="Google Shape;434;p62"/>
            <p:cNvCxnSpPr/>
            <p:nvPr/>
          </p:nvCxnSpPr>
          <p:spPr>
            <a:xfrm>
              <a:off x="7412036" y="2817978"/>
              <a:ext cx="89535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35" name="Google Shape;435;p62"/>
            <p:cNvCxnSpPr/>
            <p:nvPr/>
          </p:nvCxnSpPr>
          <p:spPr>
            <a:xfrm>
              <a:off x="7561943" y="3001722"/>
              <a:ext cx="471337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36" name="Google Shape;436;p62"/>
            <p:cNvCxnSpPr/>
            <p:nvPr/>
          </p:nvCxnSpPr>
          <p:spPr>
            <a:xfrm>
              <a:off x="7561942" y="2634233"/>
              <a:ext cx="471337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</p:grpSp>
      <p:grpSp>
        <p:nvGrpSpPr>
          <p:cNvPr id="437" name="Google Shape;437;p62"/>
          <p:cNvGrpSpPr/>
          <p:nvPr/>
        </p:nvGrpSpPr>
        <p:grpSpPr>
          <a:xfrm rot="2406252">
            <a:off x="354175" y="1454820"/>
            <a:ext cx="2167750" cy="2122360"/>
            <a:chOff x="1333276" y="1571710"/>
            <a:chExt cx="2378505" cy="2371719"/>
          </a:xfrm>
        </p:grpSpPr>
        <p:sp>
          <p:nvSpPr>
            <p:cNvPr id="438" name="Google Shape;438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38761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38761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38761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38761D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2" name="Google Shape;442;p62"/>
          <p:cNvGrpSpPr/>
          <p:nvPr/>
        </p:nvGrpSpPr>
        <p:grpSpPr>
          <a:xfrm rot="2406252">
            <a:off x="3423124" y="1420006"/>
            <a:ext cx="2167750" cy="2122360"/>
            <a:chOff x="1333276" y="1571710"/>
            <a:chExt cx="2378505" cy="2371719"/>
          </a:xfrm>
        </p:grpSpPr>
        <p:sp>
          <p:nvSpPr>
            <p:cNvPr id="443" name="Google Shape;443;p62"/>
            <p:cNvSpPr/>
            <p:nvPr/>
          </p:nvSpPr>
          <p:spPr>
            <a:xfrm>
              <a:off x="1340062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62"/>
            <p:cNvSpPr/>
            <p:nvPr/>
          </p:nvSpPr>
          <p:spPr>
            <a:xfrm rot="5400000">
              <a:off x="1337800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62"/>
            <p:cNvSpPr/>
            <p:nvPr/>
          </p:nvSpPr>
          <p:spPr>
            <a:xfrm rot="10800000">
              <a:off x="1335538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62"/>
            <p:cNvSpPr/>
            <p:nvPr/>
          </p:nvSpPr>
          <p:spPr>
            <a:xfrm rot="-5400000">
              <a:off x="1333276" y="1571710"/>
              <a:ext cx="2371719" cy="2371719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7" name="Google Shape;447;p62"/>
          <p:cNvSpPr txBox="1"/>
          <p:nvPr/>
        </p:nvSpPr>
        <p:spPr>
          <a:xfrm>
            <a:off x="644853" y="2317176"/>
            <a:ext cx="161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Collecting data 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62"/>
          <p:cNvSpPr/>
          <p:nvPr/>
        </p:nvSpPr>
        <p:spPr>
          <a:xfrm>
            <a:off x="201535" y="3775566"/>
            <a:ext cx="2638740" cy="2404071"/>
          </a:xfrm>
          <a:custGeom>
            <a:rect b="b" l="l" r="r" t="t"/>
            <a:pathLst>
              <a:path extrusionOk="0" h="2404071" w="2638740">
                <a:moveTo>
                  <a:pt x="0" y="248004"/>
                </a:moveTo>
                <a:cubicBezTo>
                  <a:pt x="-5358" y="90689"/>
                  <a:pt x="126016" y="4489"/>
                  <a:pt x="248004" y="0"/>
                </a:cubicBezTo>
                <a:cubicBezTo>
                  <a:pt x="476008" y="-3986"/>
                  <a:pt x="601300" y="14744"/>
                  <a:pt x="805114" y="0"/>
                </a:cubicBezTo>
                <a:cubicBezTo>
                  <a:pt x="1008928" y="-14744"/>
                  <a:pt x="1169437" y="-11868"/>
                  <a:pt x="1319370" y="0"/>
                </a:cubicBezTo>
                <a:cubicBezTo>
                  <a:pt x="1469303" y="11868"/>
                  <a:pt x="1637137" y="-3713"/>
                  <a:pt x="1855053" y="0"/>
                </a:cubicBezTo>
                <a:cubicBezTo>
                  <a:pt x="2072969" y="3713"/>
                  <a:pt x="2175366" y="-21358"/>
                  <a:pt x="2390736" y="0"/>
                </a:cubicBezTo>
                <a:cubicBezTo>
                  <a:pt x="2545957" y="-18554"/>
                  <a:pt x="2642508" y="92227"/>
                  <a:pt x="2638740" y="248004"/>
                </a:cubicBezTo>
                <a:cubicBezTo>
                  <a:pt x="2636819" y="425373"/>
                  <a:pt x="2663401" y="684777"/>
                  <a:pt x="2638740" y="903106"/>
                </a:cubicBezTo>
                <a:cubicBezTo>
                  <a:pt x="2614079" y="1121435"/>
                  <a:pt x="2615937" y="1299694"/>
                  <a:pt x="2638740" y="1520046"/>
                </a:cubicBezTo>
                <a:cubicBezTo>
                  <a:pt x="2661543" y="1740398"/>
                  <a:pt x="2635800" y="1910790"/>
                  <a:pt x="2638740" y="2156067"/>
                </a:cubicBezTo>
                <a:cubicBezTo>
                  <a:pt x="2642108" y="2296875"/>
                  <a:pt x="2522133" y="2377315"/>
                  <a:pt x="2390736" y="2404071"/>
                </a:cubicBezTo>
                <a:cubicBezTo>
                  <a:pt x="2218729" y="2416577"/>
                  <a:pt x="2000995" y="2425791"/>
                  <a:pt x="1897908" y="2404071"/>
                </a:cubicBezTo>
                <a:cubicBezTo>
                  <a:pt x="1794821" y="2382351"/>
                  <a:pt x="1483420" y="2393662"/>
                  <a:pt x="1340797" y="2404071"/>
                </a:cubicBezTo>
                <a:cubicBezTo>
                  <a:pt x="1198174" y="2414480"/>
                  <a:pt x="1056070" y="2384319"/>
                  <a:pt x="805114" y="2404071"/>
                </a:cubicBezTo>
                <a:cubicBezTo>
                  <a:pt x="554158" y="2423823"/>
                  <a:pt x="453024" y="2385719"/>
                  <a:pt x="248004" y="2404071"/>
                </a:cubicBezTo>
                <a:cubicBezTo>
                  <a:pt x="87162" y="2388876"/>
                  <a:pt x="32244" y="2285029"/>
                  <a:pt x="0" y="2156067"/>
                </a:cubicBezTo>
                <a:cubicBezTo>
                  <a:pt x="15930" y="2009218"/>
                  <a:pt x="-18339" y="1712955"/>
                  <a:pt x="0" y="1539127"/>
                </a:cubicBezTo>
                <a:cubicBezTo>
                  <a:pt x="18339" y="1365299"/>
                  <a:pt x="-10552" y="1042740"/>
                  <a:pt x="0" y="864944"/>
                </a:cubicBezTo>
                <a:cubicBezTo>
                  <a:pt x="10552" y="687148"/>
                  <a:pt x="14863" y="436335"/>
                  <a:pt x="0" y="248004"/>
                </a:cubicBezTo>
                <a:close/>
              </a:path>
            </a:pathLst>
          </a:custGeom>
          <a:noFill/>
          <a:ln cap="flat" cmpd="sng" w="57150">
            <a:solidFill>
              <a:srgbClr val="B6D7A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62"/>
          <p:cNvSpPr/>
          <p:nvPr/>
        </p:nvSpPr>
        <p:spPr>
          <a:xfrm>
            <a:off x="1177937" y="1300486"/>
            <a:ext cx="498300" cy="4830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62"/>
          <p:cNvSpPr/>
          <p:nvPr/>
        </p:nvSpPr>
        <p:spPr>
          <a:xfrm>
            <a:off x="1249382" y="1373486"/>
            <a:ext cx="355500" cy="344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451" name="Google Shape;451;p62"/>
          <p:cNvSpPr/>
          <p:nvPr/>
        </p:nvSpPr>
        <p:spPr>
          <a:xfrm>
            <a:off x="4269907" y="1300486"/>
            <a:ext cx="498300" cy="4830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62"/>
          <p:cNvSpPr/>
          <p:nvPr/>
        </p:nvSpPr>
        <p:spPr>
          <a:xfrm>
            <a:off x="4341352" y="1373486"/>
            <a:ext cx="355500" cy="344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453" name="Google Shape;453;p62"/>
          <p:cNvSpPr/>
          <p:nvPr/>
        </p:nvSpPr>
        <p:spPr>
          <a:xfrm>
            <a:off x="7290924" y="1296158"/>
            <a:ext cx="498300" cy="4830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62"/>
          <p:cNvSpPr/>
          <p:nvPr/>
        </p:nvSpPr>
        <p:spPr>
          <a:xfrm>
            <a:off x="7362369" y="1369158"/>
            <a:ext cx="355500" cy="344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455" name="Google Shape;455;p62"/>
          <p:cNvSpPr txBox="1"/>
          <p:nvPr/>
        </p:nvSpPr>
        <p:spPr>
          <a:xfrm>
            <a:off x="3354800" y="3935750"/>
            <a:ext cx="2437800" cy="22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Very simple data cleaning, because of knowledge of Data set.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Cleaned the text by: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Normalizing unicode 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Normalizing spaces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Trimming blank lines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62"/>
          <p:cNvSpPr txBox="1"/>
          <p:nvPr/>
        </p:nvSpPr>
        <p:spPr>
          <a:xfrm>
            <a:off x="6748163" y="2297655"/>
            <a:ext cx="161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structure</a:t>
            </a:r>
            <a:endParaRPr/>
          </a:p>
        </p:txBody>
      </p:sp>
      <p:sp>
        <p:nvSpPr>
          <p:cNvPr id="457" name="Google Shape;457;p62"/>
          <p:cNvSpPr txBox="1"/>
          <p:nvPr/>
        </p:nvSpPr>
        <p:spPr>
          <a:xfrm>
            <a:off x="235950" y="3932896"/>
            <a:ext cx="26463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data from articles and websites.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Scraped, but due to some difficulties also some manual copy pasting to txt file. 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See example next slide.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62"/>
          <p:cNvSpPr txBox="1"/>
          <p:nvPr/>
        </p:nvSpPr>
        <p:spPr>
          <a:xfrm>
            <a:off x="478144" y="373169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 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459" name="Google Shape;459;p62"/>
          <p:cNvSpPr txBox="1"/>
          <p:nvPr/>
        </p:nvSpPr>
        <p:spPr>
          <a:xfrm>
            <a:off x="6398600" y="3853950"/>
            <a:ext cx="25779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Segmented to 3 main categories &gt; multiple sub categories &gt; 84 docs.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Chunked to 350 docs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Embedding with: sentence-transformers/all-MiniLM-L6-v2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0" name="Google Shape;460;p62"/>
          <p:cNvGrpSpPr/>
          <p:nvPr/>
        </p:nvGrpSpPr>
        <p:grpSpPr>
          <a:xfrm rot="2406252">
            <a:off x="9519343" y="1435247"/>
            <a:ext cx="2167824" cy="2122505"/>
            <a:chOff x="1333276" y="1571629"/>
            <a:chExt cx="2378586" cy="2371881"/>
          </a:xfrm>
        </p:grpSpPr>
        <p:sp>
          <p:nvSpPr>
            <p:cNvPr id="461" name="Google Shape;461;p62"/>
            <p:cNvSpPr/>
            <p:nvPr/>
          </p:nvSpPr>
          <p:spPr>
            <a:xfrm>
              <a:off x="1340062" y="1571710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62"/>
            <p:cNvSpPr/>
            <p:nvPr/>
          </p:nvSpPr>
          <p:spPr>
            <a:xfrm rot="5400000">
              <a:off x="1337719" y="1571710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62"/>
            <p:cNvSpPr/>
            <p:nvPr/>
          </p:nvSpPr>
          <p:spPr>
            <a:xfrm rot="10800000">
              <a:off x="1335457" y="1571629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62"/>
            <p:cNvSpPr/>
            <p:nvPr/>
          </p:nvSpPr>
          <p:spPr>
            <a:xfrm rot="-5400000">
              <a:off x="1333276" y="1571629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5" name="Google Shape;465;p62"/>
          <p:cNvGrpSpPr/>
          <p:nvPr/>
        </p:nvGrpSpPr>
        <p:grpSpPr>
          <a:xfrm>
            <a:off x="8783604" y="2317901"/>
            <a:ext cx="612074" cy="328829"/>
            <a:chOff x="7412036" y="2634233"/>
            <a:chExt cx="895500" cy="367489"/>
          </a:xfrm>
        </p:grpSpPr>
        <p:cxnSp>
          <p:nvCxnSpPr>
            <p:cNvPr id="466" name="Google Shape;466;p62"/>
            <p:cNvCxnSpPr/>
            <p:nvPr/>
          </p:nvCxnSpPr>
          <p:spPr>
            <a:xfrm>
              <a:off x="7412036" y="2817978"/>
              <a:ext cx="89550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67" name="Google Shape;467;p62"/>
            <p:cNvCxnSpPr/>
            <p:nvPr/>
          </p:nvCxnSpPr>
          <p:spPr>
            <a:xfrm>
              <a:off x="7561943" y="3001722"/>
              <a:ext cx="47130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68" name="Google Shape;468;p62"/>
            <p:cNvCxnSpPr/>
            <p:nvPr/>
          </p:nvCxnSpPr>
          <p:spPr>
            <a:xfrm>
              <a:off x="7561942" y="2634233"/>
              <a:ext cx="47130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</p:grpSp>
      <p:grpSp>
        <p:nvGrpSpPr>
          <p:cNvPr id="469" name="Google Shape;469;p62"/>
          <p:cNvGrpSpPr/>
          <p:nvPr/>
        </p:nvGrpSpPr>
        <p:grpSpPr>
          <a:xfrm rot="2406252">
            <a:off x="9534481" y="1400433"/>
            <a:ext cx="2167824" cy="2122505"/>
            <a:chOff x="1333276" y="1571629"/>
            <a:chExt cx="2378586" cy="2371881"/>
          </a:xfrm>
        </p:grpSpPr>
        <p:sp>
          <p:nvSpPr>
            <p:cNvPr id="470" name="Google Shape;470;p62"/>
            <p:cNvSpPr/>
            <p:nvPr/>
          </p:nvSpPr>
          <p:spPr>
            <a:xfrm>
              <a:off x="1340062" y="1571710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62"/>
            <p:cNvSpPr/>
            <p:nvPr/>
          </p:nvSpPr>
          <p:spPr>
            <a:xfrm rot="5400000">
              <a:off x="1337719" y="1571710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62"/>
            <p:cNvSpPr/>
            <p:nvPr/>
          </p:nvSpPr>
          <p:spPr>
            <a:xfrm rot="10800000">
              <a:off x="1335457" y="1571629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62"/>
            <p:cNvSpPr/>
            <p:nvPr/>
          </p:nvSpPr>
          <p:spPr>
            <a:xfrm rot="-5400000">
              <a:off x="1333276" y="1571629"/>
              <a:ext cx="2371800" cy="2371800"/>
            </a:xfrm>
            <a:prstGeom prst="blockArc">
              <a:avLst>
                <a:gd fmla="val 16181875" name="adj1"/>
                <a:gd fmla="val 115695" name="adj2"/>
                <a:gd fmla="val 11806" name="adj3"/>
              </a:avLst>
            </a:prstGeom>
            <a:solidFill>
              <a:srgbClr val="6AA84F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4" name="Google Shape;474;p62"/>
          <p:cNvSpPr/>
          <p:nvPr/>
        </p:nvSpPr>
        <p:spPr>
          <a:xfrm>
            <a:off x="10415624" y="1276645"/>
            <a:ext cx="498300" cy="4830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62"/>
          <p:cNvSpPr/>
          <p:nvPr/>
        </p:nvSpPr>
        <p:spPr>
          <a:xfrm>
            <a:off x="10487069" y="1349645"/>
            <a:ext cx="355500" cy="344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476" name="Google Shape;476;p62"/>
          <p:cNvSpPr txBox="1"/>
          <p:nvPr/>
        </p:nvSpPr>
        <p:spPr>
          <a:xfrm>
            <a:off x="9855263" y="2311843"/>
            <a:ext cx="161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Vector storage</a:t>
            </a:r>
            <a:endParaRPr/>
          </a:p>
        </p:txBody>
      </p:sp>
      <p:sp>
        <p:nvSpPr>
          <p:cNvPr id="477" name="Google Shape;477;p62"/>
          <p:cNvSpPr/>
          <p:nvPr/>
        </p:nvSpPr>
        <p:spPr>
          <a:xfrm>
            <a:off x="9376862" y="3746778"/>
            <a:ext cx="2638740" cy="2404073"/>
          </a:xfrm>
          <a:custGeom>
            <a:rect b="b" l="l" r="r" t="t"/>
            <a:pathLst>
              <a:path extrusionOk="0" h="2404073" w="2638740">
                <a:moveTo>
                  <a:pt x="0" y="248004"/>
                </a:moveTo>
                <a:cubicBezTo>
                  <a:pt x="5031" y="108764"/>
                  <a:pt x="123959" y="5049"/>
                  <a:pt x="248004" y="0"/>
                </a:cubicBezTo>
                <a:cubicBezTo>
                  <a:pt x="366468" y="-8201"/>
                  <a:pt x="563455" y="9149"/>
                  <a:pt x="826542" y="0"/>
                </a:cubicBezTo>
                <a:cubicBezTo>
                  <a:pt x="1089629" y="-9149"/>
                  <a:pt x="1247038" y="3252"/>
                  <a:pt x="1362225" y="0"/>
                </a:cubicBezTo>
                <a:cubicBezTo>
                  <a:pt x="1477412" y="-3252"/>
                  <a:pt x="1616050" y="18354"/>
                  <a:pt x="1855053" y="0"/>
                </a:cubicBezTo>
                <a:cubicBezTo>
                  <a:pt x="2094056" y="-18354"/>
                  <a:pt x="2252073" y="23820"/>
                  <a:pt x="2390736" y="0"/>
                </a:cubicBezTo>
                <a:cubicBezTo>
                  <a:pt x="2539149" y="-32229"/>
                  <a:pt x="2642803" y="112916"/>
                  <a:pt x="2638740" y="248004"/>
                </a:cubicBezTo>
                <a:cubicBezTo>
                  <a:pt x="2656442" y="485245"/>
                  <a:pt x="2644609" y="752151"/>
                  <a:pt x="2638740" y="922187"/>
                </a:cubicBezTo>
                <a:cubicBezTo>
                  <a:pt x="2632871" y="1092223"/>
                  <a:pt x="2611595" y="1278070"/>
                  <a:pt x="2638740" y="1500967"/>
                </a:cubicBezTo>
                <a:cubicBezTo>
                  <a:pt x="2665885" y="1723864"/>
                  <a:pt x="2651105" y="1960964"/>
                  <a:pt x="2638740" y="2156069"/>
                </a:cubicBezTo>
                <a:cubicBezTo>
                  <a:pt x="2662139" y="2270187"/>
                  <a:pt x="2518028" y="2382841"/>
                  <a:pt x="2390736" y="2404073"/>
                </a:cubicBezTo>
                <a:cubicBezTo>
                  <a:pt x="2221921" y="2423439"/>
                  <a:pt x="2043486" y="2419403"/>
                  <a:pt x="1833626" y="2404073"/>
                </a:cubicBezTo>
                <a:cubicBezTo>
                  <a:pt x="1623766" y="2388744"/>
                  <a:pt x="1565829" y="2400012"/>
                  <a:pt x="1362225" y="2404073"/>
                </a:cubicBezTo>
                <a:cubicBezTo>
                  <a:pt x="1158621" y="2408134"/>
                  <a:pt x="1032742" y="2390178"/>
                  <a:pt x="890824" y="2404073"/>
                </a:cubicBezTo>
                <a:cubicBezTo>
                  <a:pt x="748906" y="2417968"/>
                  <a:pt x="537897" y="2409217"/>
                  <a:pt x="248004" y="2404073"/>
                </a:cubicBezTo>
                <a:cubicBezTo>
                  <a:pt x="112797" y="2431540"/>
                  <a:pt x="10669" y="2308632"/>
                  <a:pt x="0" y="2156069"/>
                </a:cubicBezTo>
                <a:cubicBezTo>
                  <a:pt x="-2855" y="1837507"/>
                  <a:pt x="22140" y="1715491"/>
                  <a:pt x="0" y="1481886"/>
                </a:cubicBezTo>
                <a:cubicBezTo>
                  <a:pt x="-22140" y="1248281"/>
                  <a:pt x="17741" y="973400"/>
                  <a:pt x="0" y="845864"/>
                </a:cubicBezTo>
                <a:cubicBezTo>
                  <a:pt x="-17741" y="718328"/>
                  <a:pt x="23932" y="394939"/>
                  <a:pt x="0" y="248004"/>
                </a:cubicBezTo>
                <a:close/>
              </a:path>
            </a:pathLst>
          </a:custGeom>
          <a:noFill/>
          <a:ln cap="flat" cmpd="sng" w="57150">
            <a:solidFill>
              <a:srgbClr val="93C47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62"/>
          <p:cNvSpPr txBox="1"/>
          <p:nvPr/>
        </p:nvSpPr>
        <p:spPr>
          <a:xfrm>
            <a:off x="9542384" y="3932862"/>
            <a:ext cx="24378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ChromaDB for vector storage. And not e.g. Pinecone, as this make more sense due to: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Speed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Costs</a:t>
            </a: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Local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3"/>
          <p:cNvSpPr txBox="1"/>
          <p:nvPr/>
        </p:nvSpPr>
        <p:spPr>
          <a:xfrm>
            <a:off x="9511235" y="6417995"/>
            <a:ext cx="25002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5" name="Google Shape;48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213" y="1164225"/>
            <a:ext cx="7144200" cy="5065699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63"/>
          <p:cNvSpPr txBox="1"/>
          <p:nvPr/>
        </p:nvSpPr>
        <p:spPr>
          <a:xfrm>
            <a:off x="478144" y="153869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.2 Data source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487" name="Google Shape;487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288" y="856206"/>
            <a:ext cx="3712317" cy="5681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4"/>
          <p:cNvSpPr/>
          <p:nvPr/>
        </p:nvSpPr>
        <p:spPr>
          <a:xfrm>
            <a:off x="-491938" y="1940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64"/>
          <p:cNvSpPr/>
          <p:nvPr/>
        </p:nvSpPr>
        <p:spPr>
          <a:xfrm>
            <a:off x="456109" y="2149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494" name="Google Shape;494;p64"/>
          <p:cNvSpPr txBox="1"/>
          <p:nvPr/>
        </p:nvSpPr>
        <p:spPr>
          <a:xfrm>
            <a:off x="984392" y="2184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Preparation</a:t>
            </a:r>
            <a:endParaRPr/>
          </a:p>
        </p:txBody>
      </p:sp>
      <p:sp>
        <p:nvSpPr>
          <p:cNvPr id="495" name="Google Shape;495;p64"/>
          <p:cNvSpPr/>
          <p:nvPr/>
        </p:nvSpPr>
        <p:spPr>
          <a:xfrm>
            <a:off x="-491938" y="29116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64"/>
          <p:cNvSpPr/>
          <p:nvPr/>
        </p:nvSpPr>
        <p:spPr>
          <a:xfrm>
            <a:off x="456109" y="31207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64"/>
          <p:cNvSpPr txBox="1"/>
          <p:nvPr/>
        </p:nvSpPr>
        <p:spPr>
          <a:xfrm>
            <a:off x="984392" y="31560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Review classification</a:t>
            </a:r>
            <a:endParaRPr/>
          </a:p>
        </p:txBody>
      </p:sp>
      <p:sp>
        <p:nvSpPr>
          <p:cNvPr id="498" name="Google Shape;498;p64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64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500" name="Google Shape;500;p64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???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1" name="Google Shape;501;p64"/>
          <p:cNvSpPr txBox="1"/>
          <p:nvPr/>
        </p:nvSpPr>
        <p:spPr>
          <a:xfrm>
            <a:off x="466067" y="297632"/>
            <a:ext cx="63000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INDEX</a:t>
            </a:r>
            <a:endParaRPr/>
          </a:p>
        </p:txBody>
      </p:sp>
      <p:sp>
        <p:nvSpPr>
          <p:cNvPr id="502" name="Google Shape;502;p64"/>
          <p:cNvSpPr/>
          <p:nvPr/>
        </p:nvSpPr>
        <p:spPr>
          <a:xfrm>
            <a:off x="-491938" y="4853302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64"/>
          <p:cNvSpPr/>
          <p:nvPr/>
        </p:nvSpPr>
        <p:spPr>
          <a:xfrm>
            <a:off x="456109" y="5062412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i="0" lang="es-ES" sz="13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sp>
        <p:nvSpPr>
          <p:cNvPr id="504" name="Google Shape;504;p64"/>
          <p:cNvSpPr txBox="1"/>
          <p:nvPr/>
        </p:nvSpPr>
        <p:spPr>
          <a:xfrm>
            <a:off x="984392" y="5097702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/>
          </a:p>
        </p:txBody>
      </p:sp>
      <p:sp>
        <p:nvSpPr>
          <p:cNvPr id="505" name="Google Shape;505;p64"/>
          <p:cNvSpPr/>
          <p:nvPr/>
        </p:nvSpPr>
        <p:spPr>
          <a:xfrm>
            <a:off x="-491938" y="38828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64"/>
          <p:cNvSpPr/>
          <p:nvPr/>
        </p:nvSpPr>
        <p:spPr>
          <a:xfrm>
            <a:off x="456109" y="40919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sp>
        <p:nvSpPr>
          <p:cNvPr id="507" name="Google Shape;507;p64"/>
          <p:cNvSpPr txBox="1"/>
          <p:nvPr/>
        </p:nvSpPr>
        <p:spPr>
          <a:xfrm>
            <a:off x="984392" y="41272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Agent</a:t>
            </a:r>
            <a:endParaRPr/>
          </a:p>
        </p:txBody>
      </p:sp>
      <p:sp>
        <p:nvSpPr>
          <p:cNvPr id="508" name="Google Shape;508;p64"/>
          <p:cNvSpPr/>
          <p:nvPr/>
        </p:nvSpPr>
        <p:spPr>
          <a:xfrm>
            <a:off x="-491938" y="485412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64"/>
          <p:cNvSpPr/>
          <p:nvPr/>
        </p:nvSpPr>
        <p:spPr>
          <a:xfrm>
            <a:off x="456109" y="506323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0" name="Google Shape;510;p64"/>
          <p:cNvSpPr txBox="1"/>
          <p:nvPr/>
        </p:nvSpPr>
        <p:spPr>
          <a:xfrm>
            <a:off x="984392" y="509852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Evaluation</a:t>
            </a:r>
            <a:endParaRPr/>
          </a:p>
        </p:txBody>
      </p:sp>
      <p:sp>
        <p:nvSpPr>
          <p:cNvPr id="511" name="Google Shape;511;p64"/>
          <p:cNvSpPr/>
          <p:nvPr/>
        </p:nvSpPr>
        <p:spPr>
          <a:xfrm>
            <a:off x="-491938" y="5825373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64"/>
          <p:cNvSpPr/>
          <p:nvPr/>
        </p:nvSpPr>
        <p:spPr>
          <a:xfrm>
            <a:off x="456109" y="6034483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513" name="Google Shape;513;p64"/>
          <p:cNvSpPr txBox="1"/>
          <p:nvPr/>
        </p:nvSpPr>
        <p:spPr>
          <a:xfrm>
            <a:off x="984392" y="6069773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 </a:t>
            </a: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Deployment</a:t>
            </a:r>
            <a:endParaRPr i="1" sz="1400" u="none" cap="none" strike="noStrik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4" name="Google Shape;514;p64"/>
          <p:cNvSpPr/>
          <p:nvPr/>
        </p:nvSpPr>
        <p:spPr>
          <a:xfrm>
            <a:off x="-491938" y="2894024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64"/>
          <p:cNvSpPr/>
          <p:nvPr/>
        </p:nvSpPr>
        <p:spPr>
          <a:xfrm>
            <a:off x="450520" y="3120734"/>
            <a:ext cx="316800" cy="31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222A3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/>
          </a:p>
        </p:txBody>
      </p:sp>
      <p:sp>
        <p:nvSpPr>
          <p:cNvPr id="516" name="Google Shape;516;p64"/>
          <p:cNvSpPr txBox="1"/>
          <p:nvPr/>
        </p:nvSpPr>
        <p:spPr>
          <a:xfrm>
            <a:off x="984392" y="3156024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None/>
            </a:pPr>
            <a:r>
              <a:rPr b="1" lang="es-ES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Tools</a:t>
            </a:r>
            <a:endParaRPr/>
          </a:p>
        </p:txBody>
      </p:sp>
      <p:sp>
        <p:nvSpPr>
          <p:cNvPr id="517" name="Google Shape;517;p64"/>
          <p:cNvSpPr/>
          <p:nvPr/>
        </p:nvSpPr>
        <p:spPr>
          <a:xfrm>
            <a:off x="-491938" y="1000648"/>
            <a:ext cx="7411500" cy="735000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64"/>
          <p:cNvSpPr/>
          <p:nvPr/>
        </p:nvSpPr>
        <p:spPr>
          <a:xfrm>
            <a:off x="456109" y="1209758"/>
            <a:ext cx="316800" cy="3168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entury Gothic"/>
              <a:buNone/>
            </a:pPr>
            <a:r>
              <a:rPr b="1" lang="es-ES"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i="0" sz="13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9" name="Google Shape;519;p64"/>
          <p:cNvSpPr txBox="1"/>
          <p:nvPr/>
        </p:nvSpPr>
        <p:spPr>
          <a:xfrm>
            <a:off x="984392" y="1245048"/>
            <a:ext cx="504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Quattrocento Sans"/>
              <a:buChar char="​"/>
            </a:pPr>
            <a:r>
              <a:rPr i="1" lang="es-ES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5" name="Google Shape;525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7803" y="1490914"/>
            <a:ext cx="6376149" cy="2187128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65"/>
          <p:cNvSpPr txBox="1"/>
          <p:nvPr/>
        </p:nvSpPr>
        <p:spPr>
          <a:xfrm>
            <a:off x="9511235" y="6417995"/>
            <a:ext cx="25002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7" name="Google Shape;527;p65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8" name="Google Shape;528;p65"/>
          <p:cNvSpPr txBox="1"/>
          <p:nvPr/>
        </p:nvSpPr>
        <p:spPr>
          <a:xfrm>
            <a:off x="455236" y="306875"/>
            <a:ext cx="8896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3200" u="none" cap="none" strike="noStrike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3.1 Tools - Self Query Retrieving</a:t>
            </a:r>
            <a:endParaRPr b="0" i="0" sz="14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65"/>
          <p:cNvSpPr txBox="1"/>
          <p:nvPr/>
        </p:nvSpPr>
        <p:spPr>
          <a:xfrm>
            <a:off x="5522700" y="1490925"/>
            <a:ext cx="6488700" cy="2187000"/>
          </a:xfrm>
          <a:prstGeom prst="rect">
            <a:avLst/>
          </a:prstGeom>
          <a:solidFill>
            <a:schemeClr val="accent6"/>
          </a:solidFill>
          <a:ln cap="flat" cmpd="sng" w="57150">
            <a:solidFill>
              <a:srgbClr val="E1EF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Simple Retriever</a:t>
            </a:r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1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Q: Companion plants for tomatoes</a:t>
            </a:r>
            <a:endParaRPr b="0" i="1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-&gt; {'crop': 'cooking, saucing, and paste tomatoes', 'category': 'vegetable_list'}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-&gt; {'category': 'vegetable_list', 'crop': 'cherry, grape, or miniature tomatoes'}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-&gt; {'crop': 'romaine lettuce or cos', 'category': 'vegetable_list'}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es-ES" sz="15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-&gt; {'category': 'vegetable_list', 'crop': 'eggplant or aubergine'}</a:t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65"/>
          <p:cNvSpPr txBox="1"/>
          <p:nvPr/>
        </p:nvSpPr>
        <p:spPr>
          <a:xfrm>
            <a:off x="5390405" y="1090804"/>
            <a:ext cx="634637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E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</a:t>
            </a:r>
            <a:endParaRPr/>
          </a:p>
        </p:txBody>
      </p:sp>
      <p:sp>
        <p:nvSpPr>
          <p:cNvPr id="531" name="Google Shape;531;p65"/>
          <p:cNvSpPr/>
          <p:nvPr/>
        </p:nvSpPr>
        <p:spPr>
          <a:xfrm>
            <a:off x="356295" y="1157551"/>
            <a:ext cx="4749105" cy="5130189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6A85BD">
                <a:alpha val="40000"/>
              </a:srgbClr>
            </a:outerShdw>
          </a:effectLst>
        </p:spPr>
        <p:txBody>
          <a:bodyPr anchorCtr="0" anchor="ctr" bIns="0" lIns="0" spcFirstLastPara="1" rIns="0" wrap="square" tIns="72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rgbClr val="2F559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532" name="Google Shape;532;p65"/>
          <p:cNvGrpSpPr/>
          <p:nvPr/>
        </p:nvGrpSpPr>
        <p:grpSpPr>
          <a:xfrm>
            <a:off x="689288" y="1445711"/>
            <a:ext cx="4031082" cy="4554481"/>
            <a:chOff x="1258812" y="1684465"/>
            <a:chExt cx="4873589" cy="4554481"/>
          </a:xfrm>
        </p:grpSpPr>
        <p:sp>
          <p:nvSpPr>
            <p:cNvPr id="533" name="Google Shape;533;p65"/>
            <p:cNvSpPr/>
            <p:nvPr/>
          </p:nvSpPr>
          <p:spPr>
            <a:xfrm>
              <a:off x="1258812" y="1684465"/>
              <a:ext cx="4873588" cy="1340326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20300" lIns="0" spcFirstLastPara="1" rIns="0" wrap="square" tIns="20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65"/>
            <p:cNvSpPr/>
            <p:nvPr/>
          </p:nvSpPr>
          <p:spPr>
            <a:xfrm>
              <a:off x="1258813" y="3336779"/>
              <a:ext cx="4873588" cy="2902167"/>
            </a:xfrm>
            <a:prstGeom prst="roundRect">
              <a:avLst>
                <a:gd fmla="val 6694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20300" lIns="0" spcFirstLastPara="1" rIns="0" wrap="square" tIns="20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5" name="Google Shape;535;p65"/>
          <p:cNvSpPr txBox="1"/>
          <p:nvPr/>
        </p:nvSpPr>
        <p:spPr>
          <a:xfrm>
            <a:off x="915654" y="3518056"/>
            <a:ext cx="3630386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Self query retriever 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gave better results.</a:t>
            </a:r>
            <a:endParaRPr/>
          </a:p>
          <a:p>
            <a: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Uses LLM (gpt-4o-mini) to retrieve vectors from storage.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 about structure 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what </a:t>
            </a: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be expected.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LLM can then </a:t>
            </a: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skip directly to correct part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storage.</a:t>
            </a:r>
            <a:endParaRPr/>
          </a:p>
        </p:txBody>
      </p:sp>
      <p:sp>
        <p:nvSpPr>
          <p:cNvPr id="536" name="Google Shape;536;p65"/>
          <p:cNvSpPr txBox="1"/>
          <p:nvPr/>
        </p:nvSpPr>
        <p:spPr>
          <a:xfrm>
            <a:off x="915654" y="1577265"/>
            <a:ext cx="3630386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Simple retriever 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 decent, but there was </a:t>
            </a:r>
            <a:r>
              <a:rPr b="1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room for improvement</a:t>
            </a: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Gave good top results but also some noise.</a:t>
            </a:r>
            <a:endParaRPr/>
          </a:p>
        </p:txBody>
      </p:sp>
      <p:sp>
        <p:nvSpPr>
          <p:cNvPr id="537" name="Google Shape;537;p65"/>
          <p:cNvSpPr txBox="1"/>
          <p:nvPr/>
        </p:nvSpPr>
        <p:spPr>
          <a:xfrm>
            <a:off x="5507800" y="3918475"/>
            <a:ext cx="6488700" cy="2369400"/>
          </a:xfrm>
          <a:prstGeom prst="rect">
            <a:avLst/>
          </a:prstGeom>
          <a:solidFill>
            <a:srgbClr val="E1EFD8"/>
          </a:solidFill>
          <a:ln cap="flat" cmpd="sng" w="571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65"/>
          <p:cNvSpPr txBox="1"/>
          <p:nvPr/>
        </p:nvSpPr>
        <p:spPr>
          <a:xfrm>
            <a:off x="5537575" y="3963675"/>
            <a:ext cx="63465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Self Query Retriever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1" lang="es-ES" sz="15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Q: Companion plants for tomatoes</a:t>
            </a:r>
            <a:endParaRPr b="0" i="1" sz="15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1" sz="15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-&gt; {'category': 'vegetable_list', 'crop': 'cooking, saucing, and paste tomatoes'}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{'crop': 'cherry, grape, or miniature tomatoes', 'category': 'vegetable_list'}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{'crop': 'cherry, grape, or miniature tomatoes', 'category': 'vegetable_list'}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{'crop': 'cooking, saucing, and paste tomatoes', 'category': 'vegetable_list'}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{'category': 'vegetable_list', 'crop': 'slicing or eating tomatoes'}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lang="es-ES" sz="15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{'category': 'vegetable_list', 'crop': 'husk tomatoes and ground cherries'}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6" id="544" name="Google Shape;54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858176" y="6269075"/>
            <a:ext cx="68704" cy="45720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66"/>
          <p:cNvSpPr txBox="1"/>
          <p:nvPr/>
        </p:nvSpPr>
        <p:spPr>
          <a:xfrm>
            <a:off x="9268143" y="641799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100"/>
              <a:buFont typeface="Century Gothic"/>
              <a:buNone/>
            </a:pPr>
            <a:fld id="{00000000-1234-1234-1234-123412341234}" type="slidenum">
              <a:rPr b="0" i="0" lang="es-ES" sz="1100" u="none" cap="none" strike="noStrike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100" u="none" cap="none" strike="noStrike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6" name="Google Shape;546;p66"/>
          <p:cNvSpPr txBox="1"/>
          <p:nvPr/>
        </p:nvSpPr>
        <p:spPr>
          <a:xfrm>
            <a:off x="478155" y="303000"/>
            <a:ext cx="115332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200"/>
              <a:buFont typeface="Quattrocento Sans"/>
              <a:buChar char="​"/>
            </a:pPr>
            <a:r>
              <a:rPr b="1" lang="es-ES" sz="320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3.2 Tools - Climate zone lookup (USDA Hardiness Zone)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547" name="Google Shape;547;p66"/>
          <p:cNvGrpSpPr/>
          <p:nvPr/>
        </p:nvGrpSpPr>
        <p:grpSpPr>
          <a:xfrm>
            <a:off x="126500" y="1048450"/>
            <a:ext cx="4434474" cy="5369727"/>
            <a:chOff x="-1" y="1294959"/>
            <a:chExt cx="7274400" cy="3807507"/>
          </a:xfrm>
        </p:grpSpPr>
        <p:sp>
          <p:nvSpPr>
            <p:cNvPr id="548" name="Google Shape;548;p66"/>
            <p:cNvSpPr/>
            <p:nvPr/>
          </p:nvSpPr>
          <p:spPr>
            <a:xfrm>
              <a:off x="-1" y="1575390"/>
              <a:ext cx="7274400" cy="1685400"/>
            </a:xfrm>
            <a:prstGeom prst="rect">
              <a:avLst/>
            </a:prstGeom>
            <a:solidFill>
              <a:srgbClr val="D9EAD3"/>
            </a:solidFill>
            <a:ln cap="flat" cmpd="sng" w="2857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66"/>
            <p:cNvSpPr txBox="1"/>
            <p:nvPr/>
          </p:nvSpPr>
          <p:spPr>
            <a:xfrm>
              <a:off x="-1" y="1828444"/>
              <a:ext cx="7274400" cy="14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5125" lIns="564575" spcFirstLastPara="1" rIns="564575" wrap="square" tIns="39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Using SerpApi to search the USDA Hardiness zone for the city that the user has entered. </a:t>
              </a:r>
              <a:endPara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ES" sz="1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With bias for plantmaps.com</a:t>
              </a:r>
              <a:endParaRPr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12121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66"/>
            <p:cNvSpPr/>
            <p:nvPr/>
          </p:nvSpPr>
          <p:spPr>
            <a:xfrm>
              <a:off x="363703" y="1294959"/>
              <a:ext cx="6464400" cy="5610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66"/>
            <p:cNvSpPr txBox="1"/>
            <p:nvPr/>
          </p:nvSpPr>
          <p:spPr>
            <a:xfrm>
              <a:off x="391120" y="1322347"/>
              <a:ext cx="6437100" cy="5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92450" spcFirstLastPara="1" rIns="192450" wrap="square" tIns="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Century Gothic"/>
                <a:buNone/>
              </a:pPr>
              <a:r>
                <a:rPr b="1" lang="es-E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SerpAPI</a:t>
              </a:r>
              <a:endParaRPr b="1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66"/>
            <p:cNvSpPr/>
            <p:nvPr/>
          </p:nvSpPr>
          <p:spPr>
            <a:xfrm>
              <a:off x="-1" y="3692464"/>
              <a:ext cx="7274400" cy="1410000"/>
            </a:xfrm>
            <a:prstGeom prst="rect">
              <a:avLst/>
            </a:prstGeom>
            <a:solidFill>
              <a:srgbClr val="D9EAD3"/>
            </a:solidFill>
            <a:ln cap="flat" cmpd="sng" w="2857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66"/>
            <p:cNvSpPr txBox="1"/>
            <p:nvPr/>
          </p:nvSpPr>
          <p:spPr>
            <a:xfrm>
              <a:off x="-1" y="3952266"/>
              <a:ext cx="7274400" cy="11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5125" lIns="564575" spcFirstLastPara="1" rIns="564575" wrap="square" tIns="39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None/>
              </a:pPr>
              <a:r>
                <a:rPr lang="es-ES" sz="1900">
                  <a:solidFill>
                    <a:srgbClr val="121212"/>
                  </a:solidFill>
                  <a:latin typeface="Calibri"/>
                  <a:ea typeface="Calibri"/>
                  <a:cs typeface="Calibri"/>
                  <a:sym typeface="Calibri"/>
                </a:rPr>
                <a:t>Making the webpage into plain text, to help retrieve the correct value from the found website.</a:t>
              </a:r>
              <a:endParaRPr sz="1900">
                <a:solidFill>
                  <a:srgbClr val="12121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66"/>
            <p:cNvSpPr/>
            <p:nvPr/>
          </p:nvSpPr>
          <p:spPr>
            <a:xfrm>
              <a:off x="363703" y="3412026"/>
              <a:ext cx="6464400" cy="561000"/>
            </a:xfrm>
            <a:prstGeom prst="roundRect">
              <a:avLst>
                <a:gd fmla="val 16667" name="adj"/>
              </a:avLst>
            </a:prstGeom>
            <a:solidFill>
              <a:srgbClr val="6AA84F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66"/>
            <p:cNvSpPr txBox="1"/>
            <p:nvPr/>
          </p:nvSpPr>
          <p:spPr>
            <a:xfrm>
              <a:off x="391121" y="3439396"/>
              <a:ext cx="6437100" cy="5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92450" spcFirstLastPara="1" rIns="19245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Century Gothic"/>
                <a:buNone/>
              </a:pPr>
              <a:r>
                <a:rPr b="1" lang="es-ES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Page reading</a:t>
              </a:r>
              <a:endParaRPr b="1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250" y="871474"/>
            <a:ext cx="7171090" cy="409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0250" y="4796056"/>
            <a:ext cx="7171101" cy="2282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